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64" r:id="rId3"/>
    <p:sldId id="263" r:id="rId4"/>
    <p:sldId id="257" r:id="rId5"/>
    <p:sldId id="258" r:id="rId6"/>
    <p:sldId id="260" r:id="rId7"/>
    <p:sldId id="261" r:id="rId8"/>
    <p:sldId id="262" r:id="rId9"/>
    <p:sldId id="266" r:id="rId10"/>
    <p:sldId id="267" r:id="rId11"/>
    <p:sldId id="268" r:id="rId12"/>
    <p:sldId id="272" r:id="rId13"/>
    <p:sldId id="265" r:id="rId14"/>
    <p:sldId id="269" r:id="rId15"/>
    <p:sldId id="270" r:id="rId16"/>
    <p:sldId id="271" r:id="rId17"/>
    <p:sldId id="276" r:id="rId18"/>
    <p:sldId id="278" r:id="rId19"/>
    <p:sldId id="279" r:id="rId20"/>
    <p:sldId id="280" r:id="rId21"/>
    <p:sldId id="273" r:id="rId22"/>
    <p:sldId id="282" r:id="rId23"/>
    <p:sldId id="283" r:id="rId24"/>
    <p:sldId id="281" r:id="rId25"/>
    <p:sldId id="274" r:id="rId26"/>
    <p:sldId id="284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47" autoAdjust="0"/>
    <p:restoredTop sz="94660"/>
  </p:normalViewPr>
  <p:slideViewPr>
    <p:cSldViewPr>
      <p:cViewPr varScale="1">
        <p:scale>
          <a:sx n="99" d="100"/>
          <a:sy n="99" d="100"/>
        </p:scale>
        <p:origin x="-30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B511F79-41E6-4613-B279-68D327350EF1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8DBDACC-E9AF-46C1-86AB-3AFF4CCB11AF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11F79-41E6-4613-B279-68D327350EF1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DACC-E9AF-46C1-86AB-3AFF4CCB11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11F79-41E6-4613-B279-68D327350EF1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8DBDACC-E9AF-46C1-86AB-3AFF4CCB11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11F79-41E6-4613-B279-68D327350EF1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DACC-E9AF-46C1-86AB-3AFF4CCB11AF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B511F79-41E6-4613-B279-68D327350EF1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8DBDACC-E9AF-46C1-86AB-3AFF4CCB11AF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11F79-41E6-4613-B279-68D327350EF1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DACC-E9AF-46C1-86AB-3AFF4CCB11A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11F79-41E6-4613-B279-68D327350EF1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DACC-E9AF-46C1-86AB-3AFF4CCB11A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11F79-41E6-4613-B279-68D327350EF1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DACC-E9AF-46C1-86AB-3AFF4CCB11AF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11F79-41E6-4613-B279-68D327350EF1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DACC-E9AF-46C1-86AB-3AFF4CCB11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11F79-41E6-4613-B279-68D327350EF1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8DBDACC-E9AF-46C1-86AB-3AFF4CCB11AF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11F79-41E6-4613-B279-68D327350EF1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DACC-E9AF-46C1-86AB-3AFF4CCB11A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1B511F79-41E6-4613-B279-68D327350EF1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18DBDACC-E9AF-46C1-86AB-3AFF4CCB11A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Виртуальная </a:t>
            </a:r>
            <a:r>
              <a:rPr lang="ru-RU" dirty="0"/>
              <a:t>выставка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Октябрь 1917: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взгляд </a:t>
            </a:r>
            <a:r>
              <a:rPr lang="ru-RU" dirty="0"/>
              <a:t>из XXI века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49080"/>
            <a:ext cx="52768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9672" y="205189"/>
            <a:ext cx="5184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учреждение культуры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«Централизованная библиотечная система»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Большой </a:t>
            </a: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Камень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64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7" t="7515" r="18735" b="22691"/>
          <a:stretch/>
        </p:blipFill>
        <p:spPr>
          <a:xfrm>
            <a:off x="1115616" y="1700808"/>
            <a:ext cx="3014821" cy="4491881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/>
              <a:t>«Он ниспровергал Бога, царя, страну, мораль, суд, долги, ренту, интересы, законы и обычаи столетий, он ниспровергал целую </a:t>
            </a:r>
            <a:r>
              <a:rPr lang="ru-RU" dirty="0" smtClean="0"/>
              <a:t>историческую </a:t>
            </a:r>
            <a:r>
              <a:rPr lang="ru-RU" dirty="0"/>
              <a:t>структуру, такую как человеческое общество, в конце </a:t>
            </a:r>
            <a:r>
              <a:rPr lang="ru-RU" dirty="0" smtClean="0"/>
              <a:t>концов </a:t>
            </a:r>
            <a:r>
              <a:rPr lang="ru-RU" dirty="0"/>
              <a:t>он ниспроверг себя...», - так Уинстон Черчилль охарактеризовал Владимира Ильича Ленина (1870-1924), создателя Советской </a:t>
            </a:r>
            <a:r>
              <a:rPr lang="ru-RU" dirty="0" smtClean="0"/>
              <a:t>России. </a:t>
            </a:r>
          </a:p>
          <a:p>
            <a:r>
              <a:rPr lang="ru-RU" dirty="0" smtClean="0"/>
              <a:t>В </a:t>
            </a:r>
            <a:r>
              <a:rPr lang="ru-RU" dirty="0"/>
              <a:t>самом масштабном телепроекте года - «Имя Россия», где </a:t>
            </a:r>
            <a:r>
              <a:rPr lang="ru-RU" dirty="0" smtClean="0"/>
              <a:t>граждане </a:t>
            </a:r>
            <a:r>
              <a:rPr lang="ru-RU" dirty="0"/>
              <a:t>России, выбирали величайшего соотечественника за всю </a:t>
            </a:r>
            <a:r>
              <a:rPr lang="ru-RU" dirty="0" smtClean="0"/>
              <a:t>историю </a:t>
            </a:r>
            <a:r>
              <a:rPr lang="ru-RU" dirty="0"/>
              <a:t>страны - имя Ленина вошло в число 50 наиболее популярных личностей отечественной истории.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1000" y="355847"/>
            <a:ext cx="8763000" cy="1054394"/>
          </a:xfrm>
        </p:spPr>
        <p:txBody>
          <a:bodyPr/>
          <a:lstStyle/>
          <a:p>
            <a:pPr algn="l"/>
            <a:r>
              <a:rPr lang="ru-RU" sz="2200" dirty="0" smtClean="0"/>
              <a:t>Лавров, </a:t>
            </a:r>
            <a:r>
              <a:rPr lang="ru-RU" sz="2200" dirty="0"/>
              <a:t>В.М</a:t>
            </a:r>
            <a:r>
              <a:rPr lang="ru-RU" sz="2200" dirty="0" smtClean="0"/>
              <a:t>. </a:t>
            </a:r>
            <a:br>
              <a:rPr lang="ru-RU" sz="2200" dirty="0" smtClean="0"/>
            </a:br>
            <a:r>
              <a:rPr lang="ru-RU" sz="2200" dirty="0" smtClean="0"/>
              <a:t>     В.И</a:t>
            </a:r>
            <a:r>
              <a:rPr lang="ru-RU" sz="2200" dirty="0"/>
              <a:t>. Ленин: Имя Россия. Исторический выбор 2008 / В.М. Лавров. - М.: ACT: </a:t>
            </a:r>
            <a:r>
              <a:rPr lang="ru-RU" sz="2200" dirty="0" err="1"/>
              <a:t>Астрель</a:t>
            </a:r>
            <a:r>
              <a:rPr lang="ru-RU" sz="2200" dirty="0"/>
              <a:t>, 2008. </a:t>
            </a:r>
            <a:r>
              <a:rPr lang="ru-RU" sz="2200" dirty="0" smtClean="0"/>
              <a:t>– 253 с.</a:t>
            </a:r>
            <a:endParaRPr lang="ru-RU" sz="22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113" y="5846858"/>
            <a:ext cx="1839139" cy="829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737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/>
              <a:t>Изданная в Великобритании в 1964 году, эта книга, переведенная на многие языки, до сих пор является одной из самых популярных биографий В. И. Ленина за рубежом. Свою главную задачу Р. </a:t>
            </a:r>
            <a:r>
              <a:rPr lang="ru-RU" dirty="0" err="1"/>
              <a:t>Пейн</a:t>
            </a:r>
            <a:r>
              <a:rPr lang="ru-RU" dirty="0"/>
              <a:t> видел в том, чтобы </a:t>
            </a:r>
            <a:r>
              <a:rPr lang="ru-RU" dirty="0" smtClean="0"/>
              <a:t>написать </a:t>
            </a:r>
            <a:r>
              <a:rPr lang="ru-RU" dirty="0"/>
              <a:t>историю «сломленного, измученного, невероятно щедро одаренного </a:t>
            </a:r>
            <a:r>
              <a:rPr lang="ru-RU" dirty="0" smtClean="0"/>
              <a:t>природой </a:t>
            </a:r>
            <a:r>
              <a:rPr lang="ru-RU" dirty="0"/>
              <a:t>человека, единственного в своем роде, которого без колебаний можно </a:t>
            </a:r>
            <a:r>
              <a:rPr lang="ru-RU" dirty="0" smtClean="0"/>
              <a:t>назвать </a:t>
            </a:r>
            <a:r>
              <a:rPr lang="ru-RU" dirty="0"/>
              <a:t>политическим гением». Удалось ли автору достичь цели? Теперь, с </a:t>
            </a:r>
            <a:r>
              <a:rPr lang="ru-RU" dirty="0" smtClean="0"/>
              <a:t>выходом </a:t>
            </a:r>
            <a:r>
              <a:rPr lang="ru-RU" dirty="0"/>
              <a:t>книги на русском языке, судить об этом может не только зарубежный, но и отечественный читатель.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2200" dirty="0" err="1"/>
              <a:t>Пейн</a:t>
            </a:r>
            <a:r>
              <a:rPr lang="ru-RU" sz="2200" dirty="0"/>
              <a:t>, Р.</a:t>
            </a:r>
            <a:br>
              <a:rPr lang="ru-RU" sz="2200" dirty="0"/>
            </a:br>
            <a:r>
              <a:rPr lang="ru-RU" sz="2200" dirty="0" smtClean="0"/>
              <a:t>    Ленин</a:t>
            </a:r>
            <a:r>
              <a:rPr lang="ru-RU" sz="2200" dirty="0"/>
              <a:t>. Жизнь и смерть / </a:t>
            </a:r>
            <a:r>
              <a:rPr lang="ru-RU" sz="2200" dirty="0" err="1"/>
              <a:t>Р.Пейн</a:t>
            </a:r>
            <a:r>
              <a:rPr lang="ru-RU" sz="2200" dirty="0"/>
              <a:t>; [пер. с англ. О.Л</a:t>
            </a:r>
            <a:r>
              <a:rPr lang="ru-RU" sz="2200" dirty="0" smtClean="0"/>
              <a:t>. Никулиной</a:t>
            </a:r>
            <a:r>
              <a:rPr lang="ru-RU" sz="2200" dirty="0"/>
              <a:t>]. - М. : Молодая гвардия, 2002. - 667 с. - (Жизнь замечательных людей. </a:t>
            </a:r>
            <a:r>
              <a:rPr lang="ru-RU" sz="2200" dirty="0" err="1"/>
              <a:t>Вып</a:t>
            </a:r>
            <a:r>
              <a:rPr lang="ru-RU" sz="2200" dirty="0"/>
              <a:t>. 1023).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"/>
          <a:stretch/>
        </p:blipFill>
        <p:spPr bwMode="auto">
          <a:xfrm>
            <a:off x="971600" y="1726704"/>
            <a:ext cx="2953022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113" y="5846858"/>
            <a:ext cx="1839139" cy="829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6284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3" t="10974" r="17869" b="24263"/>
          <a:stretch/>
        </p:blipFill>
        <p:spPr>
          <a:xfrm>
            <a:off x="899592" y="1772816"/>
            <a:ext cx="3074364" cy="4250463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 smtClean="0"/>
              <a:t>Авторы сборника </a:t>
            </a:r>
            <a:r>
              <a:rPr lang="ru-RU" dirty="0"/>
              <a:t>размышляют о судьбах русского общества и государства, предпосылках и последствиях Февральской и Октябрьской революций. Они выделяют в социалистической идее ряд черт, способных дать импульс совершенствованию общества, и рассматривают условия, при которых она превращается в концепцию уравнительной справедливости, порождает рационалистические утопии и смыкается с интеллигентским </a:t>
            </a:r>
            <a:r>
              <a:rPr lang="ru-RU" dirty="0" smtClean="0"/>
              <a:t>максимализмом. </a:t>
            </a:r>
          </a:p>
          <a:p>
            <a:r>
              <a:rPr lang="ru-RU" dirty="0" smtClean="0"/>
              <a:t>Сборник </a:t>
            </a:r>
            <a:r>
              <a:rPr lang="ru-RU" dirty="0"/>
              <a:t>содержит ряд спорных положений. Но это не заслоняет в нем главного </a:t>
            </a:r>
            <a:r>
              <a:rPr lang="ru-RU" dirty="0" smtClean="0"/>
              <a:t>-  обеспокоенности </a:t>
            </a:r>
            <a:r>
              <a:rPr lang="ru-RU" dirty="0"/>
              <a:t>будущим России.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2200" dirty="0" smtClean="0"/>
              <a:t>   Из </a:t>
            </a:r>
            <a:r>
              <a:rPr lang="ru-RU" sz="2200" dirty="0"/>
              <a:t>глубины: Сборник статей о русской революции / </a:t>
            </a:r>
            <a:r>
              <a:rPr lang="ru-RU" sz="2200" dirty="0" err="1"/>
              <a:t>С.А.Аскольдов</a:t>
            </a:r>
            <a:r>
              <a:rPr lang="ru-RU" sz="2200" dirty="0"/>
              <a:t>, </a:t>
            </a:r>
            <a:r>
              <a:rPr lang="ru-RU" sz="2200" dirty="0" err="1"/>
              <a:t>Н.А.Бердяев</a:t>
            </a:r>
            <a:r>
              <a:rPr lang="ru-RU" sz="2200" dirty="0"/>
              <a:t>, </a:t>
            </a:r>
            <a:r>
              <a:rPr lang="ru-RU" sz="2200" dirty="0" smtClean="0"/>
              <a:t>С.А. Булгаков </a:t>
            </a:r>
            <a:r>
              <a:rPr lang="ru-RU" sz="2200" dirty="0"/>
              <a:t>[и др.]. - М. : Изд-во </a:t>
            </a:r>
            <a:r>
              <a:rPr lang="ru-RU" sz="2200" dirty="0" err="1"/>
              <a:t>Моск</a:t>
            </a:r>
            <a:r>
              <a:rPr lang="ru-RU" sz="2200" dirty="0"/>
              <a:t>. ун-та, 1990. - 298 с.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113" y="5846858"/>
            <a:ext cx="1839139" cy="829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1855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 революции в литературе</a:t>
            </a:r>
          </a:p>
        </p:txBody>
      </p:sp>
    </p:spTree>
    <p:extLst>
      <p:ext uri="{BB962C8B-B14F-4D97-AF65-F5344CB8AC3E}">
        <p14:creationId xmlns:p14="http://schemas.microsoft.com/office/powerpoint/2010/main" val="156499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t="6258" r="18302" b="25521"/>
          <a:stretch/>
        </p:blipFill>
        <p:spPr>
          <a:xfrm>
            <a:off x="971600" y="1772815"/>
            <a:ext cx="2880320" cy="4370835"/>
          </a:xfrm>
          <a:ln>
            <a:solidFill>
              <a:srgbClr val="003300"/>
            </a:solidFill>
          </a:ln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Книга состоит из 38 коротких рассказов, объединённых темой гражданской войны и едиными героями и основанных на дневнике, который автор вёл на службе в 1-й Конной армии, под командованием С. Будённого во время Советско-польской войны 1920 года.</a:t>
            </a:r>
          </a:p>
          <a:p>
            <a:r>
              <a:rPr lang="ru-RU" dirty="0" smtClean="0"/>
              <a:t>В </a:t>
            </a:r>
            <a:r>
              <a:rPr lang="ru-RU" dirty="0"/>
              <a:t>книге честно и без прикрас показаны реальности того времени, жестокость войны и героизм </a:t>
            </a:r>
            <a:r>
              <a:rPr lang="ru-RU" dirty="0" smtClean="0"/>
              <a:t>людей </a:t>
            </a:r>
            <a:r>
              <a:rPr lang="ru-RU" dirty="0"/>
              <a:t>отдававших свои жизни ради общего дела. </a:t>
            </a:r>
            <a:r>
              <a:rPr lang="ru-RU" dirty="0" smtClean="0"/>
              <a:t>Многие эпизоды произведения являются автобиографичными.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2400" dirty="0"/>
              <a:t>Бабель, И.Э.</a:t>
            </a:r>
            <a:br>
              <a:rPr lang="ru-RU" sz="2400" dirty="0"/>
            </a:br>
            <a:r>
              <a:rPr lang="ru-RU" sz="2400" dirty="0" smtClean="0"/>
              <a:t>   Конармия / И.Э. Бабель. </a:t>
            </a:r>
            <a:r>
              <a:rPr lang="ru-RU" sz="2400" dirty="0"/>
              <a:t>- М. : Олимп: АСТ, 2001. - 272 с. - (Школьная хрестоматия).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113" y="5846858"/>
            <a:ext cx="1839139" cy="829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945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7" t="5630" r="22196" b="25521"/>
          <a:stretch/>
        </p:blipFill>
        <p:spPr>
          <a:xfrm>
            <a:off x="1043608" y="1772816"/>
            <a:ext cx="2827148" cy="4269967"/>
          </a:xfrm>
          <a:ln>
            <a:solidFill>
              <a:schemeClr val="accent1"/>
            </a:solidFill>
          </a:ln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 smtClean="0"/>
              <a:t>Сборник содержит стихотворения и поэмы А.А. Блока, который уверял</a:t>
            </a:r>
            <a:r>
              <a:rPr lang="ru-RU" dirty="0"/>
              <a:t>, что необходимо слушать революцию всем сердцем и сознанием, для него она – "музыка, которую имеющий уши должен услышать</a:t>
            </a:r>
            <a:r>
              <a:rPr lang="ru-RU" dirty="0" smtClean="0"/>
              <a:t>".</a:t>
            </a:r>
          </a:p>
          <a:p>
            <a:r>
              <a:rPr lang="ru-RU" dirty="0" smtClean="0"/>
              <a:t>«</a:t>
            </a:r>
            <a:r>
              <a:rPr lang="ru-RU" dirty="0"/>
              <a:t>Двенадцать» — поэма Александра Блока, одна из признанных вершин его творчества и русской поэзии в целом</a:t>
            </a:r>
            <a:r>
              <a:rPr lang="ru-RU" dirty="0" smtClean="0"/>
              <a:t>.</a:t>
            </a:r>
          </a:p>
          <a:p>
            <a:r>
              <a:rPr lang="ru-RU" dirty="0"/>
              <a:t>Поэма была написана Блоком в январе 1918 года, почти через год после Февральской революции и всего через два месяца после Октябрьской революции.</a:t>
            </a:r>
          </a:p>
          <a:p>
            <a:r>
              <a:rPr lang="ru-RU" dirty="0" smtClean="0"/>
              <a:t>Противостояние </a:t>
            </a:r>
            <a:r>
              <a:rPr lang="ru-RU" dirty="0"/>
              <a:t>былого и нового времени – главная тема поэмы "Двенадцать".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332656"/>
            <a:ext cx="9159552" cy="1054394"/>
          </a:xfrm>
        </p:spPr>
        <p:txBody>
          <a:bodyPr/>
          <a:lstStyle/>
          <a:p>
            <a:pPr algn="l"/>
            <a:r>
              <a:rPr lang="ru-RU" sz="2400" dirty="0"/>
              <a:t>Блок, А.А.</a:t>
            </a:r>
            <a:br>
              <a:rPr lang="ru-RU" sz="2400" dirty="0"/>
            </a:br>
            <a:r>
              <a:rPr lang="ru-RU" sz="2400" dirty="0" smtClean="0"/>
              <a:t>   Стихотворения</a:t>
            </a:r>
            <a:r>
              <a:rPr lang="ru-RU" sz="2400" dirty="0"/>
              <a:t>. Поэмы / А.А</a:t>
            </a:r>
            <a:r>
              <a:rPr lang="ru-RU" sz="2400" dirty="0" smtClean="0"/>
              <a:t>. Блок</a:t>
            </a:r>
            <a:r>
              <a:rPr lang="ru-RU" sz="2400" dirty="0"/>
              <a:t>. - М</a:t>
            </a:r>
            <a:r>
              <a:rPr lang="ru-RU" sz="2400" dirty="0" smtClean="0"/>
              <a:t>.: </a:t>
            </a:r>
            <a:r>
              <a:rPr lang="ru-RU" sz="2400" dirty="0"/>
              <a:t>Олимп: АСТ, 2001. - 256 с. - (Школьная хрестоматия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113" y="5846858"/>
            <a:ext cx="1839139" cy="829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9475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9" t="8772" r="15705" b="18919"/>
          <a:stretch/>
        </p:blipFill>
        <p:spPr>
          <a:xfrm>
            <a:off x="971600" y="1844824"/>
            <a:ext cx="2962715" cy="4285687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Настоящий роман — самое значительное произведение </a:t>
            </a:r>
            <a:r>
              <a:rPr lang="ru-RU" dirty="0" smtClean="0"/>
              <a:t>замечательного </a:t>
            </a:r>
            <a:r>
              <a:rPr lang="ru-RU" dirty="0"/>
              <a:t>русского писателя, одного из зачинателей советской литературы Артема Веселого.</a:t>
            </a:r>
          </a:p>
          <a:p>
            <a:r>
              <a:rPr lang="ru-RU" dirty="0"/>
              <a:t>В книге </a:t>
            </a:r>
            <a:r>
              <a:rPr lang="ru-RU" dirty="0" smtClean="0"/>
              <a:t>запечатлен </a:t>
            </a:r>
            <a:r>
              <a:rPr lang="ru-RU" dirty="0"/>
              <a:t>облик революционной России, охваченной </a:t>
            </a:r>
            <a:r>
              <a:rPr lang="ru-RU" dirty="0" smtClean="0"/>
              <a:t>огнем </a:t>
            </a:r>
            <a:r>
              <a:rPr lang="ru-RU" dirty="0"/>
              <a:t>гражданской войны.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476672"/>
            <a:ext cx="8381260" cy="1054394"/>
          </a:xfrm>
        </p:spPr>
        <p:txBody>
          <a:bodyPr/>
          <a:lstStyle/>
          <a:p>
            <a:pPr algn="l"/>
            <a:r>
              <a:rPr lang="ru-RU" sz="2400" dirty="0" smtClean="0"/>
              <a:t>Веселый, А.</a:t>
            </a:r>
            <a:br>
              <a:rPr lang="ru-RU" sz="2400" dirty="0" smtClean="0"/>
            </a:br>
            <a:r>
              <a:rPr lang="ru-RU" sz="2400" dirty="0" smtClean="0"/>
              <a:t>   Россия, кровью умытая:  Роман /</a:t>
            </a:r>
            <a:r>
              <a:rPr lang="ru-RU" sz="2400" dirty="0" err="1" smtClean="0"/>
              <a:t>А.Веселый</a:t>
            </a:r>
            <a:r>
              <a:rPr lang="ru-RU" sz="2400" dirty="0" smtClean="0"/>
              <a:t>. </a:t>
            </a:r>
            <a:r>
              <a:rPr lang="ru-RU" sz="2400" dirty="0"/>
              <a:t>— М</a:t>
            </a:r>
            <a:r>
              <a:rPr lang="ru-RU" sz="2400" dirty="0" smtClean="0"/>
              <a:t>.: Воениздат</a:t>
            </a:r>
            <a:r>
              <a:rPr lang="ru-RU" sz="2400" dirty="0"/>
              <a:t>, 1990. — 422 с.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113" y="5846858"/>
            <a:ext cx="1839139" cy="829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272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23" t="6572" r="26524" b="24578"/>
          <a:stretch/>
        </p:blipFill>
        <p:spPr>
          <a:xfrm>
            <a:off x="1115616" y="1844824"/>
            <a:ext cx="2593603" cy="4176464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/>
              <a:t>Основу произведения составляет документирование и осмысление Буниным разворачивавшихся в Москве 1918 года и в Одессе 1919 года революционных событий, свидетелем которых он стал</a:t>
            </a:r>
            <a:r>
              <a:rPr lang="ru-RU" dirty="0" smtClean="0"/>
              <a:t>..</a:t>
            </a:r>
          </a:p>
          <a:p>
            <a:r>
              <a:rPr lang="ru-RU" dirty="0" smtClean="0"/>
              <a:t>Воспринимая </a:t>
            </a:r>
            <a:r>
              <a:rPr lang="ru-RU" dirty="0"/>
              <a:t>революцию как национальную катастрофу, Бунин тяжело переживал происходившие в России события, что объясняет мрачную, подавленную интонацию произведения.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2400" dirty="0"/>
              <a:t>Бунин, И.А.</a:t>
            </a:r>
            <a:br>
              <a:rPr lang="ru-RU" sz="2400" dirty="0"/>
            </a:br>
            <a:r>
              <a:rPr lang="ru-RU" sz="2400" dirty="0" smtClean="0"/>
              <a:t>   Окаянные </a:t>
            </a:r>
            <a:r>
              <a:rPr lang="ru-RU" sz="2400" dirty="0"/>
              <a:t>дни / </a:t>
            </a:r>
            <a:r>
              <a:rPr lang="ru-RU" sz="2400" dirty="0" err="1"/>
              <a:t>И.А.Бунин</a:t>
            </a:r>
            <a:r>
              <a:rPr lang="ru-RU" sz="2400" dirty="0"/>
              <a:t>. - М. : </a:t>
            </a:r>
            <a:r>
              <a:rPr lang="ru-RU" sz="2400" dirty="0" err="1"/>
              <a:t>Эксмо</a:t>
            </a:r>
            <a:r>
              <a:rPr lang="ru-RU" sz="2400" dirty="0"/>
              <a:t>-Пресс, 1999. - 704 с. - (Русская классика).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113" y="5846858"/>
            <a:ext cx="1839139" cy="829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606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5" t="6887" r="13108" b="23634"/>
          <a:stretch/>
        </p:blipFill>
        <p:spPr>
          <a:xfrm>
            <a:off x="1043608" y="1772816"/>
            <a:ext cx="2756505" cy="4320480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 smtClean="0"/>
              <a:t>Роман-эпопея </a:t>
            </a:r>
            <a:r>
              <a:rPr lang="ru-RU" dirty="0"/>
              <a:t>Михаила </a:t>
            </a:r>
            <a:r>
              <a:rPr lang="ru-RU" dirty="0" smtClean="0"/>
              <a:t>Шолохова «Тихий Дон» – одно </a:t>
            </a:r>
            <a:r>
              <a:rPr lang="ru-RU" dirty="0"/>
              <a:t>из наиболее значительных произведений русской литературы XX века, рисующее широкую панораму жизни донского казачества во время Первой мировой войны, революционных событий 1917 года и Гражданской войны в России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За </a:t>
            </a:r>
            <a:r>
              <a:rPr lang="ru-RU" dirty="0"/>
              <a:t>этот роман в 1965 году Шолохову была присуждена Нобелевская премия по литературе с формулировкой «За художественную силу и цельность эпоса о донском казачестве в переломное для России время».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476672"/>
            <a:ext cx="8381260" cy="1054394"/>
          </a:xfrm>
        </p:spPr>
        <p:txBody>
          <a:bodyPr/>
          <a:lstStyle/>
          <a:p>
            <a:pPr algn="l"/>
            <a:r>
              <a:rPr lang="ru-RU" sz="2400" dirty="0"/>
              <a:t>Шолохов, М. А.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  Тихий Дон: </a:t>
            </a:r>
            <a:r>
              <a:rPr lang="ru-RU" sz="2400" dirty="0"/>
              <a:t>роман в </a:t>
            </a:r>
            <a:r>
              <a:rPr lang="ru-RU" sz="2400" dirty="0" smtClean="0"/>
              <a:t>2-х тт. </a:t>
            </a:r>
            <a:r>
              <a:rPr lang="ru-RU" sz="2400" dirty="0"/>
              <a:t>/ </a:t>
            </a:r>
            <a:r>
              <a:rPr lang="ru-RU" sz="2400" dirty="0" smtClean="0"/>
              <a:t>М.А</a:t>
            </a:r>
            <a:r>
              <a:rPr lang="ru-RU" sz="2400" dirty="0"/>
              <a:t>. Шолохов. – М.: </a:t>
            </a:r>
            <a:r>
              <a:rPr lang="ru-RU" sz="2400" dirty="0" err="1" smtClean="0"/>
              <a:t>Эксмо</a:t>
            </a:r>
            <a:r>
              <a:rPr lang="ru-RU" sz="2400" dirty="0" smtClean="0"/>
              <a:t>, 2004. 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113" y="5846858"/>
            <a:ext cx="1839139" cy="829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884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/>
              <a:t>Р</a:t>
            </a:r>
            <a:r>
              <a:rPr lang="ru-RU" dirty="0" smtClean="0"/>
              <a:t>оман Д. Фурманова рассказывает о </a:t>
            </a:r>
            <a:r>
              <a:rPr lang="ru-RU" dirty="0"/>
              <a:t>жизни и гибели героя гражданской войны комдива Василия Ивановича Чапаева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Действие </a:t>
            </a:r>
            <a:r>
              <a:rPr lang="ru-RU" dirty="0"/>
              <a:t>происходит в 1919 году, </a:t>
            </a:r>
            <a:r>
              <a:rPr lang="ru-RU" dirty="0" smtClean="0"/>
              <a:t>во </a:t>
            </a:r>
            <a:r>
              <a:rPr lang="ru-RU" dirty="0"/>
              <a:t>время пребывания комиссара Фёдора </a:t>
            </a:r>
            <a:r>
              <a:rPr lang="ru-RU" dirty="0" err="1"/>
              <a:t>Клычкова</a:t>
            </a:r>
            <a:r>
              <a:rPr lang="ru-RU" dirty="0"/>
              <a:t> в 25-й чапаевской </a:t>
            </a:r>
            <a:r>
              <a:rPr lang="ru-RU" dirty="0" smtClean="0"/>
              <a:t>дивизии. В </a:t>
            </a:r>
            <a:r>
              <a:rPr lang="ru-RU" dirty="0"/>
              <a:t>романе нашёл непосредственное отражение личный опыт работы самого Фурманова комиссаром в дивизии </a:t>
            </a:r>
            <a:r>
              <a:rPr lang="ru-RU" dirty="0" smtClean="0"/>
              <a:t>Чапаева.</a:t>
            </a:r>
          </a:p>
          <a:p>
            <a:r>
              <a:rPr lang="ru-RU" dirty="0" smtClean="0"/>
              <a:t>Описываются </a:t>
            </a:r>
            <a:r>
              <a:rPr lang="ru-RU" dirty="0"/>
              <a:t>бои за </a:t>
            </a:r>
            <a:r>
              <a:rPr lang="ru-RU" dirty="0" err="1"/>
              <a:t>Сломихинскую</a:t>
            </a:r>
            <a:r>
              <a:rPr lang="ru-RU" dirty="0"/>
              <a:t>, Пилюгино, Уфу, а также гибель Чапаева в бою у </a:t>
            </a:r>
            <a:r>
              <a:rPr lang="ru-RU" dirty="0" err="1"/>
              <a:t>Лбищенска</a:t>
            </a:r>
            <a:r>
              <a:rPr lang="ru-RU" dirty="0"/>
              <a:t>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476672"/>
            <a:ext cx="8381260" cy="1054394"/>
          </a:xfrm>
        </p:spPr>
        <p:txBody>
          <a:bodyPr/>
          <a:lstStyle/>
          <a:p>
            <a:pPr algn="l"/>
            <a:r>
              <a:rPr lang="ru-RU" sz="2400" dirty="0"/>
              <a:t>Фурманов, Д. А.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  Чапаев / Д.А</a:t>
            </a:r>
            <a:r>
              <a:rPr lang="ru-RU" sz="2400" dirty="0"/>
              <a:t>. </a:t>
            </a:r>
            <a:r>
              <a:rPr lang="ru-RU" sz="2400" dirty="0" smtClean="0"/>
              <a:t>Фурманов. </a:t>
            </a:r>
            <a:r>
              <a:rPr lang="ru-RU" sz="2400" dirty="0"/>
              <a:t>– </a:t>
            </a:r>
            <a:r>
              <a:rPr lang="ru-RU" sz="2400" dirty="0" smtClean="0"/>
              <a:t>Барнаул.: </a:t>
            </a:r>
            <a:r>
              <a:rPr lang="ru-RU" sz="2400" dirty="0" err="1" smtClean="0"/>
              <a:t>Алт</a:t>
            </a:r>
            <a:r>
              <a:rPr lang="ru-RU" sz="2400" dirty="0" smtClean="0"/>
              <a:t>. кн. Изд-во, 1983. </a:t>
            </a:r>
            <a:r>
              <a:rPr lang="ru-RU" sz="2400" dirty="0"/>
              <a:t>– </a:t>
            </a:r>
            <a:r>
              <a:rPr lang="ru-RU" sz="2400" dirty="0" smtClean="0"/>
              <a:t>264 </a:t>
            </a:r>
            <a:r>
              <a:rPr lang="ru-RU" sz="2400" dirty="0"/>
              <a:t>с</a:t>
            </a:r>
            <a:r>
              <a:rPr lang="ru-RU" sz="2400" dirty="0" smtClean="0"/>
              <a:t>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1026" name="Picture 2" descr="C:\Users\Ирина\Desktop\3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6" t="6603" r="26241" b="26508"/>
          <a:stretch/>
        </p:blipFill>
        <p:spPr bwMode="auto">
          <a:xfrm>
            <a:off x="971600" y="1772817"/>
            <a:ext cx="2835911" cy="432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113" y="5846858"/>
            <a:ext cx="1839139" cy="829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7748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332656"/>
            <a:ext cx="856895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/>
              <a:t>Русская революция 1917 года была поворотным пунктом в истории человечества, и, вполне </a:t>
            </a:r>
            <a:r>
              <a:rPr lang="ru-RU" sz="2400" dirty="0" smtClean="0"/>
              <a:t>вероятно, </a:t>
            </a:r>
            <a:r>
              <a:rPr lang="ru-RU" sz="2400" dirty="0"/>
              <a:t>историки будущего назовут ее величайшим </a:t>
            </a:r>
            <a:r>
              <a:rPr lang="ru-RU" sz="2400" dirty="0" smtClean="0"/>
              <a:t>событием </a:t>
            </a:r>
            <a:r>
              <a:rPr lang="ru-RU" sz="2400" dirty="0"/>
              <a:t>XX века. Историки еще очень долго будут спорить и резко расходиться в своих оценках ее, как это было в свое время с Великой французской </a:t>
            </a:r>
            <a:r>
              <a:rPr lang="ru-RU" sz="2400" dirty="0" smtClean="0"/>
              <a:t>революцией. </a:t>
            </a:r>
            <a:r>
              <a:rPr lang="ru-RU" sz="2400" dirty="0"/>
              <a:t>Одни будут прославлять русскую </a:t>
            </a:r>
            <a:r>
              <a:rPr lang="ru-RU" sz="2400" dirty="0" smtClean="0"/>
              <a:t>революцию </a:t>
            </a:r>
            <a:r>
              <a:rPr lang="ru-RU" sz="2400" dirty="0"/>
              <a:t>как историческую веху в освобождении </a:t>
            </a:r>
            <a:r>
              <a:rPr lang="ru-RU" sz="2400" dirty="0" smtClean="0"/>
              <a:t>человечества </a:t>
            </a:r>
            <a:r>
              <a:rPr lang="ru-RU" sz="2400" dirty="0"/>
              <a:t>от гнета, другие — проклинать как </a:t>
            </a:r>
            <a:r>
              <a:rPr lang="ru-RU" sz="2400" dirty="0" smtClean="0"/>
              <a:t>преступление </a:t>
            </a:r>
            <a:r>
              <a:rPr lang="ru-RU" sz="2400" dirty="0"/>
              <a:t>и катастрофу. Русская революция была первым открытым вызовом капиталистической </a:t>
            </a:r>
            <a:r>
              <a:rPr lang="ru-RU" sz="2400" dirty="0" smtClean="0"/>
              <a:t>системе, </a:t>
            </a:r>
            <a:r>
              <a:rPr lang="ru-RU" sz="2400" dirty="0"/>
              <a:t>которая в Европе к концу XIX столетия </a:t>
            </a:r>
            <a:r>
              <a:rPr lang="ru-RU" sz="2400" dirty="0" smtClean="0"/>
              <a:t>достигла </a:t>
            </a:r>
            <a:r>
              <a:rPr lang="ru-RU" sz="2400" dirty="0"/>
              <a:t>своего апогея. </a:t>
            </a:r>
          </a:p>
          <a:p>
            <a:pPr algn="r"/>
            <a:r>
              <a:rPr lang="ru-RU" sz="2400" dirty="0"/>
              <a:t>Э. X. </a:t>
            </a:r>
            <a:r>
              <a:rPr lang="ru-RU" sz="2400" dirty="0" err="1"/>
              <a:t>Карр</a:t>
            </a:r>
            <a:r>
              <a:rPr lang="ru-RU" sz="2400" dirty="0"/>
              <a:t>, английский историк</a:t>
            </a:r>
          </a:p>
          <a:p>
            <a:r>
              <a:rPr lang="ru-RU" dirty="0"/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09120"/>
            <a:ext cx="3168352" cy="2017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7362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4685" r="13974" b="21434"/>
          <a:stretch/>
        </p:blipFill>
        <p:spPr>
          <a:xfrm>
            <a:off x="1043608" y="1772816"/>
            <a:ext cx="2952328" cy="4309299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/>
              <a:t>Описываются события Гражданской войны на Украине в конце 1918 </a:t>
            </a:r>
            <a:r>
              <a:rPr lang="ru-RU" dirty="0" smtClean="0"/>
              <a:t>года. </a:t>
            </a:r>
            <a:r>
              <a:rPr lang="ru-RU" dirty="0"/>
              <a:t>Роман повествует о семье русских интеллигентов и их друзьях, которые переживают социальный катаклизм гражданской войны. </a:t>
            </a:r>
            <a:endParaRPr lang="ru-RU" dirty="0" smtClean="0"/>
          </a:p>
          <a:p>
            <a:r>
              <a:rPr lang="ru-RU" dirty="0" smtClean="0"/>
              <a:t>Роман </a:t>
            </a:r>
            <a:r>
              <a:rPr lang="ru-RU" dirty="0"/>
              <a:t>во многом </a:t>
            </a:r>
            <a:r>
              <a:rPr lang="ru-RU" dirty="0" err="1"/>
              <a:t>автобиографичен</a:t>
            </a:r>
            <a:r>
              <a:rPr lang="ru-RU" dirty="0"/>
              <a:t>, почти у всех персонажей есть прототипы — родственники, друзья и знакомые семьи Булгаковых. </a:t>
            </a:r>
            <a:endParaRPr lang="ru-RU" dirty="0" smtClean="0"/>
          </a:p>
          <a:p>
            <a:r>
              <a:rPr lang="ru-RU" dirty="0" smtClean="0"/>
              <a:t>Произведение </a:t>
            </a:r>
            <a:r>
              <a:rPr lang="ru-RU" dirty="0"/>
              <a:t>послужило источником для пьесы «Дни </a:t>
            </a:r>
            <a:r>
              <a:rPr lang="ru-RU" dirty="0" err="1"/>
              <a:t>Турбиных</a:t>
            </a:r>
            <a:r>
              <a:rPr lang="ru-RU" dirty="0" smtClean="0"/>
              <a:t>» </a:t>
            </a:r>
            <a:r>
              <a:rPr lang="ru-RU" dirty="0"/>
              <a:t>и последующих нескольких экранизаций.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2400" dirty="0"/>
              <a:t>Булгаков, М. А.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  Белая гвардия: роман </a:t>
            </a:r>
            <a:r>
              <a:rPr lang="ru-RU" sz="2400" dirty="0"/>
              <a:t>/ М. А. Булгаков. – М.: </a:t>
            </a:r>
            <a:r>
              <a:rPr lang="ru-RU" sz="2400" dirty="0" smtClean="0"/>
              <a:t>Наш дом, 1998. </a:t>
            </a:r>
            <a:r>
              <a:rPr lang="ru-RU" sz="2400" dirty="0"/>
              <a:t>– </a:t>
            </a:r>
            <a:r>
              <a:rPr lang="ru-RU" sz="2400" dirty="0" smtClean="0"/>
              <a:t>288 с.</a:t>
            </a:r>
            <a:endParaRPr lang="ru-RU" sz="24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113" y="5846858"/>
            <a:ext cx="1839139" cy="829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881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7" t="4686" r="26091" b="29608"/>
          <a:stretch/>
        </p:blipFill>
        <p:spPr>
          <a:xfrm>
            <a:off x="1187624" y="1844824"/>
            <a:ext cx="2726788" cy="4317416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Роман воссоздает , по словам М. Горького, «широкую, правдивую и талантливейшую картину гражданской войны».</a:t>
            </a:r>
          </a:p>
          <a:p>
            <a:r>
              <a:rPr lang="ru-RU" dirty="0" smtClean="0"/>
              <a:t>Александр </a:t>
            </a:r>
            <a:r>
              <a:rPr lang="ru-RU" dirty="0"/>
              <a:t>Фадеев писал о том, что хорошо знал: он жил в Уссурийском крае, в 1919 году вступил в Особый Коммунистический отряд красных партизан и вплоть до 1921 года участвовал в боевых действиях на Дальнем </a:t>
            </a:r>
            <a:r>
              <a:rPr lang="ru-RU" dirty="0" smtClean="0"/>
              <a:t>Востоке.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2400" dirty="0"/>
              <a:t>Фадеев, А.А.</a:t>
            </a:r>
            <a:br>
              <a:rPr lang="ru-RU" sz="2400" dirty="0"/>
            </a:br>
            <a:r>
              <a:rPr lang="ru-RU" sz="2400" dirty="0" smtClean="0"/>
              <a:t>   Разгром</a:t>
            </a:r>
            <a:r>
              <a:rPr lang="ru-RU" sz="2400" dirty="0"/>
              <a:t>; Рассказы и очерки / А.А</a:t>
            </a:r>
            <a:r>
              <a:rPr lang="ru-RU" sz="2400" dirty="0" smtClean="0"/>
              <a:t>. Фадеев</a:t>
            </a:r>
            <a:r>
              <a:rPr lang="ru-RU" sz="2400" dirty="0"/>
              <a:t>. - М. : Правда, 1986. - 448 с.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113" y="5846858"/>
            <a:ext cx="1839139" cy="829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8140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7" t="7515" r="23927" b="23949"/>
          <a:stretch/>
        </p:blipFill>
        <p:spPr>
          <a:xfrm>
            <a:off x="1259632" y="1916832"/>
            <a:ext cx="2638191" cy="4078905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В повести «Сорок первый» рассматривается </a:t>
            </a:r>
            <a:r>
              <a:rPr lang="ru-RU" dirty="0"/>
              <a:t>крупнейший </a:t>
            </a:r>
            <a:r>
              <a:rPr lang="ru-RU" dirty="0" err="1"/>
              <a:t>сложносоставный</a:t>
            </a:r>
            <a:r>
              <a:rPr lang="ru-RU" dirty="0"/>
              <a:t> конфликт — гражданская война в России 1918 — 1920 гг</a:t>
            </a:r>
            <a:r>
              <a:rPr lang="ru-RU" dirty="0" smtClean="0"/>
              <a:t>.</a:t>
            </a:r>
          </a:p>
          <a:p>
            <a:r>
              <a:rPr lang="ru-RU" dirty="0"/>
              <a:t>Лавренев </a:t>
            </a:r>
            <a:r>
              <a:rPr lang="ru-RU" dirty="0" smtClean="0"/>
              <a:t>размышляет о </a:t>
            </a:r>
            <a:r>
              <a:rPr lang="ru-RU" dirty="0"/>
              <a:t>человеке, о его поведении на войне, о долге и </a:t>
            </a:r>
            <a:r>
              <a:rPr lang="ru-RU" dirty="0" smtClean="0"/>
              <a:t>чести.</a:t>
            </a:r>
          </a:p>
          <a:p>
            <a:r>
              <a:rPr lang="ru-RU" dirty="0" smtClean="0"/>
              <a:t>У </a:t>
            </a:r>
            <a:r>
              <a:rPr lang="ru-RU" dirty="0"/>
              <a:t>двух, ненавидящих друг друга людей, вспыхивают взаимные чувства любви и </a:t>
            </a:r>
            <a:r>
              <a:rPr lang="ru-RU" dirty="0" smtClean="0"/>
              <a:t>признательности. Но эти чувства обречены на трагический исход.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2400" dirty="0"/>
              <a:t>Лавренев, Б.А.</a:t>
            </a:r>
            <a:br>
              <a:rPr lang="ru-RU" sz="2400" dirty="0"/>
            </a:br>
            <a:r>
              <a:rPr lang="ru-RU" sz="2400" dirty="0" smtClean="0"/>
              <a:t>   </a:t>
            </a:r>
            <a:r>
              <a:rPr lang="ru-RU" sz="2400" dirty="0"/>
              <a:t>Новеллы / Б.А</a:t>
            </a:r>
            <a:r>
              <a:rPr lang="ru-RU" sz="2400" dirty="0" smtClean="0"/>
              <a:t>. Лавренев</a:t>
            </a:r>
            <a:r>
              <a:rPr lang="ru-RU" sz="2400" dirty="0"/>
              <a:t>. - М. : Звонница, 2001</a:t>
            </a:r>
            <a:r>
              <a:rPr lang="ru-RU" sz="2400" dirty="0" smtClean="0"/>
              <a:t>. – 352 с. </a:t>
            </a:r>
            <a:r>
              <a:rPr lang="ru-RU" sz="2400" dirty="0"/>
              <a:t>(Библиотека мировой новеллы).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113" y="5846858"/>
            <a:ext cx="1839139" cy="829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2479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89" t="6553" r="21297" b="24597"/>
          <a:stretch/>
        </p:blipFill>
        <p:spPr>
          <a:xfrm>
            <a:off x="1115616" y="1844824"/>
            <a:ext cx="2808312" cy="4270973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dirty="0" smtClean="0"/>
              <a:t>Михаил  Андреевич Осоргин  </a:t>
            </a:r>
            <a:r>
              <a:rPr lang="ru-RU" dirty="0"/>
              <a:t>(1878 — 1942) </a:t>
            </a:r>
            <a:r>
              <a:rPr lang="ru-RU" dirty="0" smtClean="0"/>
              <a:t>— яркий  представитель русской эмигрантской  </a:t>
            </a:r>
            <a:r>
              <a:rPr lang="ru-RU" dirty="0"/>
              <a:t>литературы</a:t>
            </a:r>
            <a:r>
              <a:rPr lang="ru-RU" dirty="0" smtClean="0"/>
              <a:t>,  с  1922  года  не  по  своей  воле  оказавшийся  в  числе  первой группы  высланных  из  молодого  Советского  государства  писателей  и  представителей </a:t>
            </a:r>
            <a:r>
              <a:rPr lang="ru-RU" dirty="0"/>
              <a:t>творческой интеллигенции. </a:t>
            </a:r>
            <a:endParaRPr lang="ru-RU" dirty="0" smtClean="0"/>
          </a:p>
          <a:p>
            <a:r>
              <a:rPr lang="ru-RU" dirty="0" smtClean="0"/>
              <a:t>Писательский </a:t>
            </a:r>
            <a:r>
              <a:rPr lang="ru-RU" dirty="0"/>
              <a:t>талант Осоргина расцвел в крупных </a:t>
            </a:r>
            <a:r>
              <a:rPr lang="ru-RU" dirty="0" smtClean="0"/>
              <a:t>его прозаических </a:t>
            </a:r>
            <a:r>
              <a:rPr lang="ru-RU" dirty="0"/>
              <a:t>произведениях — романах «Свидетель истории</a:t>
            </a:r>
            <a:r>
              <a:rPr lang="ru-RU" dirty="0" smtClean="0"/>
              <a:t>», «</a:t>
            </a:r>
            <a:r>
              <a:rPr lang="ru-RU" dirty="0"/>
              <a:t>Сивцев Вражек», </a:t>
            </a:r>
            <a:r>
              <a:rPr lang="ru-RU" dirty="0" smtClean="0"/>
              <a:t>книге-эссе «</a:t>
            </a:r>
            <a:r>
              <a:rPr lang="ru-RU" dirty="0"/>
              <a:t>Времена»,— </a:t>
            </a:r>
            <a:r>
              <a:rPr lang="ru-RU" dirty="0" smtClean="0"/>
              <a:t>посвященных переломным </a:t>
            </a:r>
            <a:r>
              <a:rPr lang="ru-RU" dirty="0"/>
              <a:t>в </a:t>
            </a:r>
            <a:r>
              <a:rPr lang="ru-RU" dirty="0" smtClean="0"/>
              <a:t>жизни России </a:t>
            </a:r>
            <a:r>
              <a:rPr lang="ru-RU" dirty="0"/>
              <a:t>и </a:t>
            </a:r>
            <a:r>
              <a:rPr lang="ru-RU" dirty="0" smtClean="0"/>
              <a:t>ее народов моментам истории:  революции  1905  </a:t>
            </a:r>
            <a:r>
              <a:rPr lang="ru-RU" dirty="0"/>
              <a:t>года</a:t>
            </a:r>
            <a:r>
              <a:rPr lang="ru-RU" dirty="0" smtClean="0"/>
              <a:t>,  Великой  Октябрьской  социалистической  </a:t>
            </a:r>
            <a:r>
              <a:rPr lang="ru-RU" dirty="0"/>
              <a:t>революции</a:t>
            </a:r>
            <a:r>
              <a:rPr lang="ru-RU" dirty="0" smtClean="0"/>
              <a:t>, гражданской  войне.  </a:t>
            </a:r>
          </a:p>
          <a:p>
            <a:r>
              <a:rPr lang="ru-RU" dirty="0" smtClean="0"/>
              <a:t>До  конца  дней  Осоргин  оставался  горячим  патриотом </a:t>
            </a:r>
            <a:r>
              <a:rPr lang="ru-RU" dirty="0"/>
              <a:t>своей страны и никогда не причислял себя ц стану ее врагов.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1000" y="355847"/>
            <a:ext cx="8655496" cy="1054394"/>
          </a:xfrm>
        </p:spPr>
        <p:txBody>
          <a:bodyPr/>
          <a:lstStyle/>
          <a:p>
            <a:pPr algn="l"/>
            <a:r>
              <a:rPr lang="ru-RU" sz="2200" dirty="0"/>
              <a:t>Осоргин, М.А.</a:t>
            </a:r>
            <a:br>
              <a:rPr lang="ru-RU" sz="2200" dirty="0"/>
            </a:br>
            <a:r>
              <a:rPr lang="ru-RU" sz="2200" dirty="0" smtClean="0"/>
              <a:t>   Времена </a:t>
            </a:r>
            <a:r>
              <a:rPr lang="ru-RU" sz="2200" dirty="0"/>
              <a:t>: романы и автобиографическое повествование / </a:t>
            </a:r>
            <a:r>
              <a:rPr lang="ru-RU" sz="2200" dirty="0" err="1" smtClean="0"/>
              <a:t>М.А.Осоргин</a:t>
            </a:r>
            <a:r>
              <a:rPr lang="ru-RU" sz="2200" dirty="0" smtClean="0"/>
              <a:t>. </a:t>
            </a:r>
            <a:r>
              <a:rPr lang="ru-RU" sz="2200" dirty="0"/>
              <a:t>- М. : Современник, 1989. - 622 с.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113" y="5846858"/>
            <a:ext cx="1839139" cy="829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655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18" t="7516" r="10945" b="19862"/>
          <a:stretch/>
        </p:blipFill>
        <p:spPr>
          <a:xfrm>
            <a:off x="899592" y="1772816"/>
            <a:ext cx="3048651" cy="4320480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/>
              <a:t>В русской поэзии XX века Маяковскому принадлежит особая, исключительная роль. Он первым из поэтов XX столетия отдал свой могучий талант революционному обновлению жизни, начатому Великим Октябрем</a:t>
            </a:r>
            <a:r>
              <a:rPr lang="ru-RU" dirty="0" smtClean="0"/>
              <a:t>.</a:t>
            </a:r>
          </a:p>
          <a:p>
            <a:r>
              <a:rPr lang="ru-RU" dirty="0"/>
              <a:t>"Ода революции", "Левый марш", "</a:t>
            </a:r>
            <a:r>
              <a:rPr lang="ru-RU" dirty="0" smtClean="0"/>
              <a:t>Мистерия-Буфф«, «Хорошо» — образцы </a:t>
            </a:r>
            <a:r>
              <a:rPr lang="ru-RU" dirty="0"/>
              <a:t>социалистического искусства Великого Октября, которые захватывают своей искренностью, глубочайшей верой в будущее.</a:t>
            </a:r>
            <a:endParaRPr lang="ru-RU" dirty="0" smtClean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1000" y="355847"/>
            <a:ext cx="8943528" cy="1054394"/>
          </a:xfrm>
        </p:spPr>
        <p:txBody>
          <a:bodyPr/>
          <a:lstStyle/>
          <a:p>
            <a:pPr algn="l"/>
            <a:r>
              <a:rPr lang="ru-RU" sz="2200" dirty="0"/>
              <a:t>Маяковский, В.В.</a:t>
            </a:r>
            <a:br>
              <a:rPr lang="ru-RU" sz="2200" dirty="0"/>
            </a:br>
            <a:r>
              <a:rPr lang="ru-RU" sz="2200" dirty="0"/>
              <a:t>   </a:t>
            </a:r>
            <a:r>
              <a:rPr lang="ru-RU" sz="2200" dirty="0" smtClean="0"/>
              <a:t>  Лирика</a:t>
            </a:r>
            <a:r>
              <a:rPr lang="ru-RU" sz="2200" dirty="0"/>
              <a:t>. Публицистика. Театр / В.В</a:t>
            </a:r>
            <a:r>
              <a:rPr lang="ru-RU" sz="2200" dirty="0" smtClean="0"/>
              <a:t>. Маяковский</a:t>
            </a:r>
            <a:r>
              <a:rPr lang="ru-RU" sz="2200" dirty="0"/>
              <a:t>; [сост. </a:t>
            </a:r>
            <a:r>
              <a:rPr lang="ru-RU" sz="2200" dirty="0" err="1"/>
              <a:t>Б.М.Сарнов</a:t>
            </a:r>
            <a:r>
              <a:rPr lang="ru-RU" sz="2200" dirty="0"/>
              <a:t>]. - М. : СЛОВО, 1999. - 784 с.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113" y="5846858"/>
            <a:ext cx="1839139" cy="829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81298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4" t="20091" r="21764" b="16718"/>
          <a:stretch/>
        </p:blipFill>
        <p:spPr>
          <a:xfrm>
            <a:off x="1187624" y="1772816"/>
            <a:ext cx="2409581" cy="4248472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Кинофильм </a:t>
            </a:r>
            <a:r>
              <a:rPr lang="ru-RU" dirty="0"/>
              <a:t>режиссёра Дэвида Лина, созданный по мотивам одноимённого романа Бориса Пастернака, повествует о судьбе поэта и врача Юрия Живаго в период приблизительно с 1902 по 1929 годы. </a:t>
            </a:r>
            <a:endParaRPr lang="ru-RU" dirty="0" smtClean="0"/>
          </a:p>
          <a:p>
            <a:r>
              <a:rPr lang="ru-RU" dirty="0" smtClean="0"/>
              <a:t>Все </a:t>
            </a:r>
            <a:r>
              <a:rPr lang="ru-RU" dirty="0"/>
              <a:t>события картины происходят сначала в России и затем в СССР. Драме внутри любовного треугольника главных героев противопоставлен исторический перелом войн и революций, через которые прошло государство.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332656"/>
            <a:ext cx="8381260" cy="1054394"/>
          </a:xfrm>
        </p:spPr>
        <p:txBody>
          <a:bodyPr/>
          <a:lstStyle/>
          <a:p>
            <a:r>
              <a:rPr lang="ru-RU" sz="1800" dirty="0" smtClean="0"/>
              <a:t>  Доктор Живаго [</a:t>
            </a:r>
            <a:r>
              <a:rPr lang="ru-RU" sz="1800" dirty="0"/>
              <a:t>Видеозапись]: эпическая мелодрама по мотивам </a:t>
            </a:r>
            <a:r>
              <a:rPr lang="ru-RU" sz="1800" dirty="0" err="1"/>
              <a:t>одноимен</a:t>
            </a:r>
            <a:r>
              <a:rPr lang="ru-RU" sz="1800" dirty="0"/>
              <a:t>. романа Б. </a:t>
            </a:r>
            <a:r>
              <a:rPr lang="ru-RU" sz="1800" dirty="0" err="1"/>
              <a:t>Л.Пастернака</a:t>
            </a:r>
            <a:r>
              <a:rPr lang="ru-RU" sz="1800" dirty="0"/>
              <a:t> / </a:t>
            </a:r>
            <a:r>
              <a:rPr lang="ru-RU" sz="1800" dirty="0" err="1"/>
              <a:t>реж</a:t>
            </a:r>
            <a:r>
              <a:rPr lang="ru-RU" sz="1800" dirty="0"/>
              <a:t>. Д. Лин ; опер. Ф. Янг ; комп. М. </a:t>
            </a:r>
            <a:r>
              <a:rPr lang="ru-RU" sz="1800" dirty="0" err="1"/>
              <a:t>Жарр</a:t>
            </a:r>
            <a:r>
              <a:rPr lang="ru-RU" sz="1800" dirty="0"/>
              <a:t> ; в ролях: О. Шариф, Д. Кристи, Д. Чаплин. – [</a:t>
            </a:r>
            <a:r>
              <a:rPr lang="ru-RU" sz="1800" dirty="0" err="1"/>
              <a:t>Б.м</a:t>
            </a:r>
            <a:r>
              <a:rPr lang="ru-RU" sz="1800" dirty="0"/>
              <a:t>.]: ТФ Прогресс, 1997. – 203 мин. – 2 </a:t>
            </a:r>
            <a:r>
              <a:rPr lang="ru-RU" sz="1800" dirty="0" err="1"/>
              <a:t>вк</a:t>
            </a:r>
            <a:r>
              <a:rPr lang="ru-RU" sz="1800" dirty="0"/>
              <a:t>.: </a:t>
            </a:r>
            <a:r>
              <a:rPr lang="ru-RU" sz="1800" dirty="0" err="1"/>
              <a:t>цв</a:t>
            </a:r>
            <a:r>
              <a:rPr lang="ru-RU" sz="1800" dirty="0"/>
              <a:t>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113" y="5846858"/>
            <a:ext cx="1839139" cy="829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1595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Центральная городская библиотека им. М.И. ладынского, 2017 г.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3062" y="2348880"/>
            <a:ext cx="4647426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  <a:br>
              <a:rPr lang="ru-RU" sz="5400" b="1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ЗА     </a:t>
            </a:r>
          </a:p>
          <a:p>
            <a:pPr lvl="0" algn="ctr"/>
            <a:r>
              <a:rPr lang="ru-RU" sz="5400" b="1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</a:t>
            </a:r>
            <a:endParaRPr lang="ru-RU" sz="5400" b="1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6233154"/>
            <a:ext cx="5887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Составитель: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Болотских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И.Г., ведущий библиотекарь ЦГБ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320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Тайны Октябрьской революции 1917: правда и вымысел</a:t>
            </a:r>
          </a:p>
        </p:txBody>
      </p:sp>
    </p:spTree>
    <p:extLst>
      <p:ext uri="{BB962C8B-B14F-4D97-AF65-F5344CB8AC3E}">
        <p14:creationId xmlns:p14="http://schemas.microsoft.com/office/powerpoint/2010/main" val="4275205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1" t="7516" r="13541" b="22377"/>
          <a:stretch/>
        </p:blipFill>
        <p:spPr>
          <a:xfrm>
            <a:off x="539552" y="1886423"/>
            <a:ext cx="2953835" cy="4206873"/>
          </a:xfr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dirty="0"/>
              <a:t>Гибель Российской империи в 1917 году не была случайностью. История этой величайшей катастрофы до сих пор во многом загадочна, и вопросов здесь куда больше, чем ответов. </a:t>
            </a:r>
            <a:endParaRPr lang="ru-RU" dirty="0" smtClean="0"/>
          </a:p>
          <a:p>
            <a:r>
              <a:rPr lang="ru-RU" dirty="0" smtClean="0"/>
              <a:t>Из </a:t>
            </a:r>
            <a:r>
              <a:rPr lang="ru-RU" dirty="0"/>
              <a:t>книги вы узнаете: </a:t>
            </a:r>
            <a:endParaRPr lang="ru-RU" dirty="0" smtClean="0"/>
          </a:p>
          <a:p>
            <a:r>
              <a:rPr lang="ru-RU" dirty="0" smtClean="0"/>
              <a:t>почему </a:t>
            </a:r>
            <a:r>
              <a:rPr lang="ru-RU" dirty="0"/>
              <a:t>Николай II и его брат так легко отреклись от трона? </a:t>
            </a:r>
            <a:endParaRPr lang="ru-RU" dirty="0" smtClean="0"/>
          </a:p>
          <a:p>
            <a:r>
              <a:rPr lang="ru-RU" dirty="0" smtClean="0"/>
              <a:t>кто </a:t>
            </a:r>
            <a:r>
              <a:rPr lang="ru-RU" dirty="0"/>
              <a:t>и как организовал проезд Ленина в «пломбированном» вагоне в Россию</a:t>
            </a:r>
            <a:r>
              <a:rPr lang="ru-RU" dirty="0" smtClean="0"/>
              <a:t>?</a:t>
            </a:r>
          </a:p>
          <a:p>
            <a:r>
              <a:rPr lang="ru-RU" dirty="0" smtClean="0"/>
              <a:t>зачем английский </a:t>
            </a:r>
            <a:r>
              <a:rPr lang="ru-RU" dirty="0"/>
              <a:t>разведчик Освальд </a:t>
            </a:r>
            <a:r>
              <a:rPr lang="ru-RU" dirty="0" err="1"/>
              <a:t>Рейнер</a:t>
            </a:r>
            <a:r>
              <a:rPr lang="ru-RU" dirty="0"/>
              <a:t> сделал «контрольный выстрел» в лоб Григорию </a:t>
            </a:r>
            <a:r>
              <a:rPr lang="ru-RU" dirty="0" smtClean="0"/>
              <a:t>Распутину</a:t>
            </a:r>
            <a:r>
              <a:rPr lang="ru-RU" dirty="0"/>
              <a:t>? </a:t>
            </a:r>
            <a:endParaRPr lang="ru-RU" dirty="0" smtClean="0"/>
          </a:p>
          <a:p>
            <a:r>
              <a:rPr lang="ru-RU" dirty="0" smtClean="0"/>
              <a:t>почему </a:t>
            </a:r>
            <a:r>
              <a:rPr lang="ru-RU" dirty="0"/>
              <a:t>германский Генштаб даже не подозревал, что у него есть шпион по фамилии Ульянов? </a:t>
            </a:r>
            <a:endParaRPr lang="ru-RU" dirty="0" smtClean="0"/>
          </a:p>
          <a:p>
            <a:r>
              <a:rPr lang="ru-RU" dirty="0" smtClean="0"/>
              <a:t>зачем </a:t>
            </a:r>
            <a:r>
              <a:rPr lang="ru-RU" dirty="0"/>
              <a:t>Временное правительство оплатило проезд на родину революционерам, которые ехали его свергать? </a:t>
            </a:r>
            <a:endParaRPr lang="ru-RU" dirty="0" smtClean="0"/>
          </a:p>
          <a:p>
            <a:r>
              <a:rPr lang="ru-RU" dirty="0" smtClean="0"/>
              <a:t>почему </a:t>
            </a:r>
            <a:r>
              <a:rPr lang="ru-RU" dirty="0"/>
              <a:t>Александр Керенский вместо борьбы с большевиками играл с ними в поддавки и старался передать власть Ленину?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2400" dirty="0" smtClean="0"/>
              <a:t>Стариков, </a:t>
            </a:r>
            <a:r>
              <a:rPr lang="ru-RU" sz="2400" dirty="0"/>
              <a:t>Н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r>
              <a:rPr lang="ru-RU" sz="2400" dirty="0" smtClean="0"/>
              <a:t>   1917</a:t>
            </a:r>
            <a:r>
              <a:rPr lang="ru-RU" sz="2400" dirty="0"/>
              <a:t>. Разгадка «русской» </a:t>
            </a:r>
            <a:r>
              <a:rPr lang="ru-RU" sz="2400" dirty="0" smtClean="0"/>
              <a:t>революции </a:t>
            </a:r>
            <a:r>
              <a:rPr lang="ru-RU" sz="2400" dirty="0"/>
              <a:t>/ </a:t>
            </a:r>
            <a:r>
              <a:rPr lang="ru-RU" sz="2400" dirty="0" smtClean="0"/>
              <a:t>Н. Стариков</a:t>
            </a:r>
            <a:r>
              <a:rPr lang="ru-RU" sz="2400" dirty="0"/>
              <a:t>. — СПб.: Питер, 2013. — 416 </a:t>
            </a:r>
            <a:r>
              <a:rPr lang="ru-RU" sz="2400" dirty="0" smtClean="0"/>
              <a:t>с. </a:t>
            </a:r>
            <a:endParaRPr lang="ru-RU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113" y="5846858"/>
            <a:ext cx="1839139" cy="829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908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88" t="6572" r="22196" b="24893"/>
          <a:stretch/>
        </p:blipFill>
        <p:spPr>
          <a:xfrm>
            <a:off x="1043608" y="1772815"/>
            <a:ext cx="2808312" cy="4341927"/>
          </a:xfrm>
          <a:ln>
            <a:solidFill>
              <a:schemeClr val="accent1"/>
            </a:solidFill>
          </a:ln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/>
              <a:t>Под </a:t>
            </a:r>
            <a:r>
              <a:rPr lang="ru-RU" dirty="0" smtClean="0"/>
              <a:t>талантливым </a:t>
            </a:r>
            <a:r>
              <a:rPr lang="ru-RU" dirty="0"/>
              <a:t>пером А.В. </a:t>
            </a:r>
            <a:r>
              <a:rPr lang="ru-RU" dirty="0" smtClean="0"/>
              <a:t>Антонова-Овсеенко оживают </a:t>
            </a:r>
            <a:r>
              <a:rPr lang="ru-RU" dirty="0"/>
              <a:t>портреты подлинных и мнимых </a:t>
            </a:r>
            <a:r>
              <a:rPr lang="ru-RU" dirty="0" smtClean="0"/>
              <a:t>героев — неповторимых и самобытных. </a:t>
            </a:r>
            <a:r>
              <a:rPr lang="ru-RU" dirty="0"/>
              <a:t>Трагичной чередой проходят русские революционеры, </a:t>
            </a:r>
            <a:r>
              <a:rPr lang="ru-RU" dirty="0" smtClean="0"/>
              <a:t>участники </a:t>
            </a:r>
            <a:r>
              <a:rPr lang="ru-RU" dirty="0"/>
              <a:t>Гражданской войны — белые генералы и красные командиры. Неподкупное время давно рассудило их. Но кто же виноват в том, что подвиг этих ярких личностей оказался напрасным? На этот и </a:t>
            </a:r>
            <a:r>
              <a:rPr lang="ru-RU" dirty="0" smtClean="0"/>
              <a:t>другие </a:t>
            </a:r>
            <a:r>
              <a:rPr lang="ru-RU" dirty="0"/>
              <a:t>вопросы пытается дать ответы А.В. Антонов-Овсеенко в своей книге «Напрасный подвиг?».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1000" y="355847"/>
            <a:ext cx="8655496" cy="1054394"/>
          </a:xfrm>
        </p:spPr>
        <p:txBody>
          <a:bodyPr/>
          <a:lstStyle/>
          <a:p>
            <a:pPr algn="l"/>
            <a:r>
              <a:rPr lang="ru-RU" sz="2400" dirty="0" smtClean="0"/>
              <a:t>Антонов-Овсеенко, </a:t>
            </a:r>
            <a:r>
              <a:rPr lang="ru-RU" sz="2400" dirty="0"/>
              <a:t>А.В.</a:t>
            </a:r>
            <a:br>
              <a:rPr lang="ru-RU" sz="2400" dirty="0"/>
            </a:br>
            <a:r>
              <a:rPr lang="ru-RU" sz="2400" dirty="0" smtClean="0"/>
              <a:t>   Напрасный </a:t>
            </a:r>
            <a:r>
              <a:rPr lang="ru-RU" sz="2400" dirty="0"/>
              <a:t>подвиг? / А.В. </a:t>
            </a:r>
            <a:r>
              <a:rPr lang="ru-RU" sz="2400" dirty="0" smtClean="0"/>
              <a:t>Антонов-Овсеенко. – М.: ООО «Издательство </a:t>
            </a:r>
            <a:r>
              <a:rPr lang="ru-RU" sz="2400" dirty="0"/>
              <a:t>ACT», 2003</a:t>
            </a:r>
            <a:r>
              <a:rPr lang="ru-RU" sz="2400" dirty="0" smtClean="0"/>
              <a:t>. - 477 с.</a:t>
            </a:r>
            <a:endParaRPr lang="ru-RU" sz="24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897445"/>
            <a:ext cx="1726956" cy="778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943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/>
              <a:t>В книге известного российского экономиста и политолога М.Г. Делягина исследуются возможные причины, процессы и </a:t>
            </a:r>
            <a:r>
              <a:rPr lang="ru-RU" dirty="0" smtClean="0"/>
              <a:t>результаты </a:t>
            </a:r>
            <a:r>
              <a:rPr lang="ru-RU" dirty="0"/>
              <a:t>предстоящего России системного кризиса, который </a:t>
            </a:r>
            <a:r>
              <a:rPr lang="ru-RU" dirty="0" smtClean="0"/>
              <a:t>может </a:t>
            </a:r>
            <a:r>
              <a:rPr lang="ru-RU" dirty="0"/>
              <a:t>принять форму революции.</a:t>
            </a:r>
          </a:p>
          <a:p>
            <a:r>
              <a:rPr lang="ru-RU" dirty="0"/>
              <a:t>Анализируются основные движущие силы и сценарии </a:t>
            </a:r>
            <a:r>
              <a:rPr lang="ru-RU" dirty="0" smtClean="0"/>
              <a:t>приближающихся </a:t>
            </a:r>
            <a:r>
              <a:rPr lang="ru-RU" dirty="0"/>
              <a:t>событий, даются необходимые </a:t>
            </a:r>
            <a:r>
              <a:rPr lang="ru-RU" dirty="0" smtClean="0"/>
              <a:t>рекомендации</a:t>
            </a:r>
            <a:r>
              <a:rPr lang="ru-RU" dirty="0"/>
              <a:t>.</a:t>
            </a:r>
          </a:p>
          <a:p>
            <a:r>
              <a:rPr lang="ru-RU" dirty="0"/>
              <a:t>Подробно рассматриваются наиболее актуальные сегодня </a:t>
            </a:r>
            <a:r>
              <a:rPr lang="ru-RU" dirty="0" smtClean="0"/>
              <a:t>хозяйственные </a:t>
            </a:r>
            <a:r>
              <a:rPr lang="ru-RU" dirty="0"/>
              <a:t>и политические </a:t>
            </a:r>
            <a:r>
              <a:rPr lang="ru-RU" dirty="0" smtClean="0"/>
              <a:t>проблемы.</a:t>
            </a:r>
            <a:endParaRPr lang="ru-RU" dirty="0"/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404664"/>
            <a:ext cx="9087544" cy="1054394"/>
          </a:xfrm>
        </p:spPr>
        <p:txBody>
          <a:bodyPr/>
          <a:lstStyle/>
          <a:p>
            <a:pPr algn="l"/>
            <a:r>
              <a:rPr lang="ru-RU" sz="2200" dirty="0">
                <a:solidFill>
                  <a:prstClr val="white"/>
                </a:solidFill>
              </a:rPr>
              <a:t>Делягин, М.</a:t>
            </a:r>
            <a:br>
              <a:rPr lang="ru-RU" sz="2200" dirty="0">
                <a:solidFill>
                  <a:prstClr val="white"/>
                </a:solidFill>
              </a:rPr>
            </a:br>
            <a:r>
              <a:rPr lang="ru-RU" sz="2200" dirty="0" smtClean="0">
                <a:solidFill>
                  <a:prstClr val="white"/>
                </a:solidFill>
              </a:rPr>
              <a:t>   </a:t>
            </a:r>
            <a:r>
              <a:rPr lang="ru-RU" sz="2200" dirty="0">
                <a:solidFill>
                  <a:prstClr val="white"/>
                </a:solidFill>
              </a:rPr>
              <a:t>Возмездие на пороге. Революция в России: когда, как, зачем / М. Делягин. — М.: Новости, 2007. — 446 с.</a:t>
            </a:r>
            <a:br>
              <a:rPr lang="ru-RU" sz="2200" dirty="0">
                <a:solidFill>
                  <a:prstClr val="white"/>
                </a:solidFill>
              </a:rPr>
            </a:br>
            <a:endParaRPr lang="ru-RU" sz="2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05" y="1844824"/>
            <a:ext cx="2908300" cy="439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113" y="5846858"/>
            <a:ext cx="1839139" cy="829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837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/>
              <a:t>Георгий Владимирович Вернадский (1887 - 1973) — </a:t>
            </a:r>
            <a:r>
              <a:rPr lang="ru-RU" dirty="0" smtClean="0"/>
              <a:t>выдающийся </a:t>
            </a:r>
            <a:r>
              <a:rPr lang="ru-RU" dirty="0"/>
              <a:t>русский историк, сын В.И. Вернадского, ученик В.О. Ключевского, С.Ф. Платонова, А.А. </a:t>
            </a:r>
            <a:r>
              <a:rPr lang="ru-RU" dirty="0" err="1"/>
              <a:t>Кизеветтера</a:t>
            </a:r>
            <a:r>
              <a:rPr lang="ru-RU" dirty="0"/>
              <a:t>, Р.Ю. </a:t>
            </a:r>
            <a:r>
              <a:rPr lang="ru-RU" dirty="0" err="1" smtClean="0"/>
              <a:t>Виннера</a:t>
            </a:r>
            <a:r>
              <a:rPr lang="ru-RU" dirty="0"/>
              <a:t>. Эмигрировал из России в 1920 году. Профессор Йельского университета, читал курсы лекций в Гарвардском, </a:t>
            </a:r>
            <a:r>
              <a:rPr lang="ru-RU" dirty="0" smtClean="0"/>
              <a:t>Колумбийском</a:t>
            </a:r>
            <a:r>
              <a:rPr lang="ru-RU" dirty="0"/>
              <a:t>, Чикагском университетах. В США и Европе признан </a:t>
            </a:r>
            <a:r>
              <a:rPr lang="ru-RU" dirty="0" smtClean="0"/>
              <a:t>крупнейшим </a:t>
            </a:r>
            <a:r>
              <a:rPr lang="ru-RU" dirty="0"/>
              <a:t>специалистом по русской истории.</a:t>
            </a:r>
          </a:p>
          <a:p>
            <a:r>
              <a:rPr lang="ru-RU" dirty="0"/>
              <a:t>Книга «Ленин - красный диктатор» была издана в США </a:t>
            </a:r>
            <a:r>
              <a:rPr lang="ru-RU" dirty="0" smtClean="0"/>
              <a:t>на </a:t>
            </a:r>
            <a:r>
              <a:rPr lang="ru-RU" dirty="0"/>
              <a:t>английском языке. В ней представлен </a:t>
            </a:r>
            <a:r>
              <a:rPr lang="ru-RU" dirty="0" smtClean="0"/>
              <a:t>объективный </a:t>
            </a:r>
            <a:r>
              <a:rPr lang="ru-RU" dirty="0"/>
              <a:t>взгляд Вернадского на роль В.И. Ленина в истории </a:t>
            </a:r>
            <a:r>
              <a:rPr lang="ru-RU" dirty="0" smtClean="0"/>
              <a:t>развития </a:t>
            </a:r>
            <a:r>
              <a:rPr lang="ru-RU" dirty="0"/>
              <a:t>нашего государства, взгляд учёного, не подверженного политическим устремлениям.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Вернадский, Г.В.</a:t>
            </a:r>
            <a:br>
              <a:rPr lang="ru-RU" sz="2400" dirty="0" smtClean="0"/>
            </a:br>
            <a:r>
              <a:rPr lang="ru-RU" sz="2400" dirty="0" smtClean="0"/>
              <a:t>   Ленин </a:t>
            </a:r>
            <a:r>
              <a:rPr lang="ru-RU" sz="2400" dirty="0"/>
              <a:t>- красный </a:t>
            </a:r>
            <a:r>
              <a:rPr lang="ru-RU" sz="2400" dirty="0" smtClean="0"/>
              <a:t>диктатор / </a:t>
            </a:r>
            <a:r>
              <a:rPr lang="ru-RU" sz="2400" dirty="0" smtClean="0">
                <a:solidFill>
                  <a:prstClr val="white"/>
                </a:solidFill>
              </a:rPr>
              <a:t>Г.В</a:t>
            </a:r>
            <a:r>
              <a:rPr lang="ru-RU" sz="2400" dirty="0">
                <a:solidFill>
                  <a:prstClr val="white"/>
                </a:solidFill>
              </a:rPr>
              <a:t>.</a:t>
            </a:r>
            <a:r>
              <a:rPr lang="ru-RU" sz="2400" dirty="0" smtClean="0"/>
              <a:t> </a:t>
            </a:r>
            <a:r>
              <a:rPr lang="ru-RU" sz="2400" dirty="0" smtClean="0">
                <a:solidFill>
                  <a:prstClr val="white"/>
                </a:solidFill>
              </a:rPr>
              <a:t>Вернадский</a:t>
            </a:r>
            <a:r>
              <a:rPr lang="ru-RU" sz="2400" dirty="0" smtClean="0"/>
              <a:t>. </a:t>
            </a:r>
            <a:r>
              <a:rPr lang="ru-RU" sz="2400" dirty="0"/>
              <a:t>- М.: «Аграф», 2000. - 320 с.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904" y="1700808"/>
            <a:ext cx="2798138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113" y="5846858"/>
            <a:ext cx="1839139" cy="829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3464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5630" r="22196" b="28035"/>
          <a:stretch/>
        </p:blipFill>
        <p:spPr>
          <a:xfrm>
            <a:off x="1115616" y="1844824"/>
            <a:ext cx="2646397" cy="4295307"/>
          </a:xfr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/>
              <a:t>Предлагаемый сборник подготовлен на основе материалов, публиковавшихся в периодической печати в 1989—1991 гг. Они отражают богатый спектр мнений о проблемах истории Октября 1917 г. Среди авторов книги известные советские ученые П. В. Волобуев, Г. 3. Иоффе, В. И. Старцев, А. П. Бутенко, В. П. </a:t>
            </a:r>
            <a:r>
              <a:rPr lang="ru-RU" dirty="0" err="1"/>
              <a:t>Булдаков</a:t>
            </a:r>
            <a:r>
              <a:rPr lang="ru-RU" dirty="0"/>
              <a:t>, зарубежные советологи Ж. </a:t>
            </a:r>
            <a:r>
              <a:rPr lang="ru-RU" dirty="0" err="1"/>
              <a:t>Элленстейн</a:t>
            </a:r>
            <a:r>
              <a:rPr lang="ru-RU" dirty="0"/>
              <a:t> и А. Рабинович, русский историк, белоэмигрант П. Н. Милюков и другие. Для настоящего издания многие авторы доработали и дополнили свои статьи.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2400" dirty="0" smtClean="0"/>
              <a:t>     Октябрь </a:t>
            </a:r>
            <a:r>
              <a:rPr lang="ru-RU" sz="2400" dirty="0"/>
              <a:t>1917: величайшее событие века </a:t>
            </a:r>
            <a:r>
              <a:rPr lang="ru-RU" sz="2400" dirty="0" smtClean="0"/>
              <a:t>или социальная </a:t>
            </a:r>
            <a:r>
              <a:rPr lang="ru-RU" sz="2400" dirty="0"/>
              <a:t>катастрофа? / Под ред. П. В. </a:t>
            </a:r>
            <a:r>
              <a:rPr lang="ru-RU" sz="2400" dirty="0" smtClean="0"/>
              <a:t>Волобуева</a:t>
            </a:r>
            <a:r>
              <a:rPr lang="ru-RU" sz="2400" dirty="0"/>
              <a:t>. — М.: Политиздат, 1991. — 240 с. 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113" y="5846858"/>
            <a:ext cx="1839139" cy="829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0251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5" t="4372" r="14840" b="26149"/>
          <a:stretch/>
        </p:blipFill>
        <p:spPr>
          <a:xfrm>
            <a:off x="899592" y="1772816"/>
            <a:ext cx="3045265" cy="4341958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Книга мемуаров Шульгина «Дни» рассказывает о важнейших событиях в жизни нашей страны. 1905 год, переворот февраля 1917 года, отречения Николая II и его брата Михаила, при которых он лично присутствовал...</a:t>
            </a:r>
          </a:p>
          <a:p>
            <a:r>
              <a:rPr lang="ru-RU" dirty="0" smtClean="0"/>
              <a:t>Воспоминания </a:t>
            </a:r>
            <a:r>
              <a:rPr lang="ru-RU" dirty="0"/>
              <a:t>Шульгина — это нерв истории. И урок всем русским патриотам. Нельзя разрушать свое государство, нельзя объединяться с врагами России.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2400" dirty="0" smtClean="0"/>
              <a:t>Шульгин, В.</a:t>
            </a:r>
            <a:br>
              <a:rPr lang="ru-RU" sz="2400" dirty="0" smtClean="0"/>
            </a:br>
            <a:r>
              <a:rPr lang="ru-RU" sz="2400" dirty="0" smtClean="0"/>
              <a:t>   Дни</a:t>
            </a:r>
            <a:r>
              <a:rPr lang="ru-RU" sz="2400" dirty="0"/>
              <a:t>. Россия в революции </a:t>
            </a:r>
            <a:r>
              <a:rPr lang="ru-RU" sz="2400" dirty="0" smtClean="0"/>
              <a:t>1917</a:t>
            </a:r>
            <a:r>
              <a:rPr lang="ru-RU" sz="2400" dirty="0"/>
              <a:t> / В. Шульгин. — СПб.: Питер, 2015. — 288 </a:t>
            </a:r>
            <a:r>
              <a:rPr lang="ru-RU" sz="2400" dirty="0" smtClean="0"/>
              <a:t>с.</a:t>
            </a:r>
            <a:endParaRPr lang="ru-RU" sz="24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113" y="5846858"/>
            <a:ext cx="1839139" cy="829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98460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633</TotalTime>
  <Words>1915</Words>
  <Application>Microsoft Office PowerPoint</Application>
  <PresentationFormat>Экран (4:3)</PresentationFormat>
  <Paragraphs>88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Сетка</vt:lpstr>
      <vt:lpstr>Октябрь 1917:  взгляд из XXI века</vt:lpstr>
      <vt:lpstr>Презентация PowerPoint</vt:lpstr>
      <vt:lpstr>Тайны Октябрьской революции 1917: правда и вымысел</vt:lpstr>
      <vt:lpstr>Стариков, Н.    1917. Разгадка «русской» революции / Н. Стариков. — СПб.: Питер, 2013. — 416 с. </vt:lpstr>
      <vt:lpstr>Антонов-Овсеенко, А.В.    Напрасный подвиг? / А.В. Антонов-Овсеенко. – М.: ООО «Издательство ACT», 2003. - 477 с.</vt:lpstr>
      <vt:lpstr>Делягин, М.    Возмездие на пороге. Революция в России: когда, как, зачем / М. Делягин. — М.: Новости, 2007. — 446 с. </vt:lpstr>
      <vt:lpstr> Вернадский, Г.В.    Ленин - красный диктатор / Г.В. Вернадский. - М.: «Аграф», 2000. - 320 с. </vt:lpstr>
      <vt:lpstr>     Октябрь 1917: величайшее событие века или социальная катастрофа? / Под ред. П. В. Волобуева. — М.: Политиздат, 1991. — 240 с. </vt:lpstr>
      <vt:lpstr>Шульгин, В.    Дни. Россия в революции 1917 / В. Шульгин. — СПб.: Питер, 2015. — 288 с.</vt:lpstr>
      <vt:lpstr>Лавров, В.М.       В.И. Ленин: Имя Россия. Исторический выбор 2008 / В.М. Лавров. - М.: ACT: Астрель, 2008. – 253 с.</vt:lpstr>
      <vt:lpstr>Пейн, Р.     Ленин. Жизнь и смерть / Р.Пейн; [пер. с англ. О.Л. Никулиной]. - М. : Молодая гвардия, 2002. - 667 с. - (Жизнь замечательных людей. Вып. 1023).</vt:lpstr>
      <vt:lpstr>   Из глубины: Сборник статей о русской революции / С.А.Аскольдов, Н.А.Бердяев, С.А. Булгаков [и др.]. - М. : Изд-во Моск. ун-та, 1990. - 298 с.</vt:lpstr>
      <vt:lpstr>Образ революции в литературе</vt:lpstr>
      <vt:lpstr>Бабель, И.Э.    Конармия / И.Э. Бабель. - М. : Олимп: АСТ, 2001. - 272 с. - (Школьная хрестоматия).</vt:lpstr>
      <vt:lpstr>Блок, А.А.    Стихотворения. Поэмы / А.А. Блок. - М.: Олимп: АСТ, 2001. - 256 с. - (Школьная хрестоматия)</vt:lpstr>
      <vt:lpstr>Веселый, А.    Россия, кровью умытая:  Роман /А.Веселый. — М.: Воениздат, 1990. — 422 с. </vt:lpstr>
      <vt:lpstr>Бунин, И.А.    Окаянные дни / И.А.Бунин. - М. : Эксмо-Пресс, 1999. - 704 с. - (Русская классика). </vt:lpstr>
      <vt:lpstr>Шолохов, М. А.     Тихий Дон: роман в 2-х тт. / М.А. Шолохов. – М.: Эксмо, 2004.  </vt:lpstr>
      <vt:lpstr>Фурманов, Д. А.     Чапаев / Д.А. Фурманов. – Барнаул.: Алт. кн. Изд-во, 1983. – 264 с. </vt:lpstr>
      <vt:lpstr>Булгаков, М. А.     Белая гвардия: роман / М. А. Булгаков. – М.: Наш дом, 1998. – 288 с.</vt:lpstr>
      <vt:lpstr>Фадеев, А.А.    Разгром; Рассказы и очерки / А.А. Фадеев. - М. : Правда, 1986. - 448 с. </vt:lpstr>
      <vt:lpstr>Лавренев, Б.А.    Новеллы / Б.А. Лавренев. - М. : Звонница, 2001. – 352 с. (Библиотека мировой новеллы).</vt:lpstr>
      <vt:lpstr>Осоргин, М.А.    Времена : романы и автобиографическое повествование / М.А.Осоргин. - М. : Современник, 1989. - 622 с.</vt:lpstr>
      <vt:lpstr>Маяковский, В.В.      Лирика. Публицистика. Театр / В.В. Маяковский; [сост. Б.М.Сарнов]. - М. : СЛОВО, 1999. - 784 с.</vt:lpstr>
      <vt:lpstr>  Доктор Живаго [Видеозапись]: эпическая мелодрама по мотивам одноимен. романа Б. Л.Пастернака / реж. Д. Лин ; опер. Ф. Янг ; комп. М. Жарр ; в ролях: О. Шариф, Д. Кристи, Д. Чаплин. – [Б.м.]: ТФ Прогресс, 1997. – 203 мин. – 2 вк.: цв.</vt:lpstr>
      <vt:lpstr>Центральная городская библиотека им. М.И. ладынского, 2017 г.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User</cp:lastModifiedBy>
  <cp:revision>51</cp:revision>
  <dcterms:created xsi:type="dcterms:W3CDTF">2017-11-17T07:06:28Z</dcterms:created>
  <dcterms:modified xsi:type="dcterms:W3CDTF">2018-02-07T03:49:33Z</dcterms:modified>
</cp:coreProperties>
</file>