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67" r:id="rId4"/>
    <p:sldId id="270" r:id="rId5"/>
    <p:sldId id="271" r:id="rId6"/>
    <p:sldId id="272" r:id="rId7"/>
    <p:sldId id="264" r:id="rId8"/>
    <p:sldId id="263" r:id="rId9"/>
    <p:sldId id="268" r:id="rId10"/>
    <p:sldId id="273" r:id="rId11"/>
    <p:sldId id="266" r:id="rId12"/>
    <p:sldId id="262" r:id="rId13"/>
    <p:sldId id="277" r:id="rId14"/>
    <p:sldId id="278" r:id="rId15"/>
    <p:sldId id="274" r:id="rId16"/>
    <p:sldId id="279" r:id="rId17"/>
    <p:sldId id="280" r:id="rId18"/>
    <p:sldId id="281" r:id="rId19"/>
    <p:sldId id="261" r:id="rId20"/>
    <p:sldId id="282" r:id="rId21"/>
    <p:sldId id="275" r:id="rId22"/>
    <p:sldId id="283" r:id="rId23"/>
    <p:sldId id="285" r:id="rId24"/>
    <p:sldId id="276" r:id="rId25"/>
    <p:sldId id="284" r:id="rId26"/>
    <p:sldId id="286" r:id="rId27"/>
    <p:sldId id="287" r:id="rId28"/>
    <p:sldId id="265" r:id="rId29"/>
    <p:sldId id="288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003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6" name="Прямоугольник 21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995DD-EF69-42AB-A804-6002BD716CC7}" type="datetimeFigureOut">
              <a:rPr lang="ru-RU"/>
              <a:pPr>
                <a:defRPr/>
              </a:pPr>
              <a:t>01.10.2020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7B93EFF-8791-4839-B3F4-CA9C21C005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4529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74A47-03FC-451B-BFD1-835540ACE1EF}" type="datetimeFigureOut">
              <a:rPr lang="ru-RU"/>
              <a:pPr>
                <a:defRPr/>
              </a:pPr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9FE9C-3A65-42FA-9CBD-2F055FA50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877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6" name="Прямоугольник 21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346D0-5D68-4FF5-971E-E3C26DBFB8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AD436-3125-4E62-BA7D-35869B57A011}" type="datetimeFigureOut">
              <a:rPr lang="ru-RU"/>
              <a:pPr>
                <a:defRPr/>
              </a:pPr>
              <a:t>01.10.2020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762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9FD94-8B12-41D0-90E2-0D636B25097B}" type="datetimeFigureOut">
              <a:rPr lang="ru-RU"/>
              <a:pPr>
                <a:defRPr/>
              </a:pPr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06060-DD11-4373-97DC-E55305531D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0323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6" name="Прямоугольник 21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F220F-230F-46DD-9D26-325EC1403285}" type="datetimeFigureOut">
              <a:rPr lang="ru-RU"/>
              <a:pPr>
                <a:defRPr/>
              </a:pPr>
              <a:t>01.10.2020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85B1E0A-C951-467C-83FD-65E80A2041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762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2F713-759E-4751-B166-0B1856C334AD}" type="datetimeFigureOut">
              <a:rPr lang="ru-RU"/>
              <a:pPr>
                <a:defRPr/>
              </a:pPr>
              <a:t>01.10.2020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C6E12-CF72-4CEF-A52A-7253A7B5EE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197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9" name="Прямоугольник 2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0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1" name="Прямоугольник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Овал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EBBC7-41F0-4B20-B5AA-85D1E0FC03B8}" type="datetimeFigureOut">
              <a:rPr lang="ru-RU"/>
              <a:pPr>
                <a:defRPr/>
              </a:pPr>
              <a:t>01.10.2020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70B8C78-D45E-49F0-832A-3BCDC79C6F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507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2F3FE-B8D8-4A5E-921E-9FE2F6730CBD}" type="datetimeFigureOut">
              <a:rPr lang="ru-RU"/>
              <a:pPr>
                <a:defRPr/>
              </a:pPr>
              <a:t>01.10.2020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E80C8-7578-4445-8D3F-19E0CFCFE5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080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3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4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5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2F842-1848-4DC6-8C11-7CFB9CD037D6}" type="datetimeFigureOut">
              <a:rPr lang="ru-RU"/>
              <a:pPr>
                <a:defRPr/>
              </a:pPr>
              <a:t>01.10.2020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A37B21E-577A-4161-B00C-B869E33BD6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724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7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8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9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36D3B98-5F9C-49A7-9FC8-4A32F0F00C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D1710-37E0-49C2-B390-A37ED0523DE2}" type="datetimeFigureOut">
              <a:rPr lang="ru-RU"/>
              <a:pPr>
                <a:defRPr/>
              </a:pPr>
              <a:t>01.10.2020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463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7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8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9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DDB2D-7F4B-4C8D-A364-7F583057BA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E33A8-5EE4-472B-86F3-808CA9D58A32}" type="datetimeFigureOut">
              <a:rPr lang="ru-RU"/>
              <a:pPr>
                <a:defRPr/>
              </a:pPr>
              <a:t>01.10.2020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072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027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02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02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2FE21D4A-A1F3-461D-8290-D6693DD83ABE}" type="datetimeFigureOut">
              <a:rPr lang="ru-RU"/>
              <a:pPr>
                <a:defRPr/>
              </a:pPr>
              <a:t>01.10.2020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DFE288E-D7AA-4C55-9FBD-98BF91F5D5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AB2627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AB2627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AB2627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AB2627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AB2627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AB2627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AB2627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AB2627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AB2627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964305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685800" y="487363"/>
            <a:ext cx="7772400" cy="1752600"/>
          </a:xfrm>
        </p:spPr>
        <p:txBody>
          <a:bodyPr/>
          <a:lstStyle/>
          <a:p>
            <a:pPr eaLnBrk="1" hangingPunct="1"/>
            <a:r>
              <a:rPr lang="ru-RU" sz="7200" b="1" smtClean="0">
                <a:solidFill>
                  <a:srgbClr val="CC0000"/>
                </a:solidFill>
              </a:rPr>
              <a:t>ИСКАТЕЛЬ</a:t>
            </a:r>
          </a:p>
        </p:txBody>
      </p:sp>
      <p:sp>
        <p:nvSpPr>
          <p:cNvPr id="13315" name="TextBox 7"/>
          <p:cNvSpPr txBox="1">
            <a:spLocks noChangeArrowheads="1"/>
          </p:cNvSpPr>
          <p:nvPr/>
        </p:nvSpPr>
        <p:spPr bwMode="auto">
          <a:xfrm>
            <a:off x="1357313" y="3068638"/>
            <a:ext cx="6715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600">
                <a:latin typeface="Georgia" pitchFamily="18" charset="0"/>
              </a:rPr>
              <a:t>к 100-летию со дня рождения Д.А. ГРАНИНА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179388" y="153988"/>
            <a:ext cx="87852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>
                <a:latin typeface="Georgia" pitchFamily="18" charset="0"/>
                <a:cs typeface="Times New Roman" pitchFamily="18" charset="0"/>
              </a:rPr>
              <a:t>Муниципальное бюджетное учреждение культуры</a:t>
            </a:r>
          </a:p>
          <a:p>
            <a:pPr algn="ctr" eaLnBrk="1" hangingPunct="1"/>
            <a:r>
              <a:rPr lang="ru-RU" sz="1400">
                <a:latin typeface="Georgia" pitchFamily="18" charset="0"/>
                <a:cs typeface="Times New Roman" pitchFamily="18" charset="0"/>
              </a:rPr>
              <a:t>        «Централизованная библиотечная система»</a:t>
            </a:r>
          </a:p>
          <a:p>
            <a:pPr algn="ctr" eaLnBrk="1" hangingPunct="1"/>
            <a:r>
              <a:rPr lang="ru-RU" sz="1400">
                <a:latin typeface="Georgia" pitchFamily="18" charset="0"/>
                <a:cs typeface="Times New Roman" pitchFamily="18" charset="0"/>
              </a:rPr>
              <a:t>городского округа Большой Камень</a:t>
            </a:r>
          </a:p>
          <a:p>
            <a:pPr algn="ctr" eaLnBrk="1" hangingPunct="1"/>
            <a:r>
              <a:rPr lang="ru-RU" sz="1400">
                <a:latin typeface="Georgia" pitchFamily="18" charset="0"/>
                <a:cs typeface="Times New Roman" pitchFamily="18" charset="0"/>
              </a:rPr>
              <a:t>Методико-библиографический отдел</a:t>
            </a:r>
            <a:endParaRPr lang="ru-RU" sz="120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4475" y="4508500"/>
            <a:ext cx="6400800" cy="1473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000" b="0" i="1" dirty="0" smtClean="0">
                <a:solidFill>
                  <a:schemeClr val="tx1"/>
                </a:solidFill>
              </a:rPr>
              <a:t>Виртуальная выставка</a:t>
            </a:r>
            <a:endParaRPr lang="ru-RU" sz="2000" b="0" i="1" dirty="0">
              <a:solidFill>
                <a:schemeClr val="tx1"/>
              </a:solidFill>
            </a:endParaRPr>
          </a:p>
        </p:txBody>
      </p:sp>
      <p:sp>
        <p:nvSpPr>
          <p:cNvPr id="13318" name="Прямоугольник 5"/>
          <p:cNvSpPr>
            <a:spLocks noChangeArrowheads="1"/>
          </p:cNvSpPr>
          <p:nvPr/>
        </p:nvSpPr>
        <p:spPr bwMode="auto">
          <a:xfrm>
            <a:off x="296863" y="6092825"/>
            <a:ext cx="8280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>
                <a:latin typeface="Georgia" pitchFamily="18" charset="0"/>
                <a:ea typeface="Verdana" pitchFamily="34" charset="0"/>
                <a:cs typeface="Verdana" pitchFamily="34" charset="0"/>
              </a:rPr>
              <a:t>Большой Камень, 2019</a:t>
            </a:r>
          </a:p>
        </p:txBody>
      </p:sp>
      <p:sp>
        <p:nvSpPr>
          <p:cNvPr id="13319" name="TextBox 1"/>
          <p:cNvSpPr txBox="1">
            <a:spLocks noChangeArrowheads="1"/>
          </p:cNvSpPr>
          <p:nvPr/>
        </p:nvSpPr>
        <p:spPr bwMode="auto">
          <a:xfrm>
            <a:off x="7596188" y="307975"/>
            <a:ext cx="12969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4000" b="1" dirty="0" smtClean="0">
                <a:latin typeface="+mj-lt"/>
                <a:cs typeface="Arial" charset="0"/>
              </a:rPr>
              <a:t>16+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sz="1600" smtClean="0">
                <a:ea typeface="Calibri" pitchFamily="34" charset="0"/>
                <a:cs typeface="Times New Roman" pitchFamily="18" charset="0"/>
              </a:rPr>
              <a:t>     "Заговор" – это рассказ о снятии               Н.С. Хрущева с поста Генерального секретаря ЦК КПСС, услышанный Граниным от бывшего первого секретаря Ленинградского горкома Георгия Ивановича Попова.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1600" smtClean="0">
                <a:ea typeface="Calibri" pitchFamily="34" charset="0"/>
                <a:cs typeface="Times New Roman" pitchFamily="18" charset="0"/>
              </a:rPr>
              <a:t>     "Бывшие мне всегда интересны. Прежде на своих должностях вынужденные помалкивать, говорить, что положено, они, выйдя в отставку, ощущают желание выговориться. Когда-то каждое их слово ловили, обдумывали, теперь они вроде никому не интересны. А знали они много. Стоит начать вытаскивать из сундуков памяти залежалые секреты – чего там только нет!...".</a:t>
            </a:r>
          </a:p>
        </p:txBody>
      </p:sp>
      <p:sp>
        <p:nvSpPr>
          <p:cNvPr id="22531" name="TextBox 6"/>
          <p:cNvSpPr txBox="1">
            <a:spLocks noChangeArrowheads="1"/>
          </p:cNvSpPr>
          <p:nvPr/>
        </p:nvSpPr>
        <p:spPr bwMode="auto">
          <a:xfrm>
            <a:off x="285750" y="285750"/>
            <a:ext cx="8572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2000" b="1" dirty="0" smtClean="0">
                <a:solidFill>
                  <a:srgbClr val="922223"/>
                </a:solidFill>
                <a:latin typeface="+mj-lt"/>
              </a:rPr>
              <a:t>Гранин, Д.А. </a:t>
            </a:r>
            <a:r>
              <a:rPr lang="ru-RU" sz="2000" dirty="0" smtClean="0">
                <a:solidFill>
                  <a:srgbClr val="922223"/>
                </a:solidFill>
                <a:latin typeface="+mj-lt"/>
              </a:rPr>
              <a:t>Заговор: повести / Д.А. Гранин. – М.: ОЛМА Медиа Групп, 2013. – 320 с. </a:t>
            </a:r>
          </a:p>
        </p:txBody>
      </p:sp>
      <p:pic>
        <p:nvPicPr>
          <p:cNvPr id="22532" name="Объект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844675"/>
            <a:ext cx="2727325" cy="4032250"/>
          </a:xfrm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sz="2000" smtClean="0">
                <a:latin typeface="Arial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ru-RU" sz="2000" smtClean="0">
                <a:ea typeface="Calibri" pitchFamily="34" charset="0"/>
                <a:cs typeface="Times New Roman" pitchFamily="18" charset="0"/>
              </a:rPr>
              <a:t>В сборник Даниила Гранина наряду с широко известными его повестями ( "Эта странная жизнь", "Обратный билет", "Дождь в чужом городе" и др.) включены новые повести: "Неизвестный человек", "Наш дорогой Роман Авдеевич", "Братья Елисеевы", написанные в последние годы.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50" y="285750"/>
            <a:ext cx="85725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Гранин, Д.А.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Запретная глава : повести / Д.А. Гранин. – Л.: Советский писатель, 1991. – 544 с. </a:t>
            </a:r>
          </a:p>
        </p:txBody>
      </p:sp>
      <p:pic>
        <p:nvPicPr>
          <p:cNvPr id="23556" name="Содержимое 5" descr="image010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773238"/>
            <a:ext cx="2736850" cy="4103687"/>
          </a:xfrm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r>
              <a:rPr lang="ru-RU" sz="1400" dirty="0" smtClean="0">
                <a:latin typeface="Arial" charset="0"/>
                <a:cs typeface="Calibri" pitchFamily="34" charset="0"/>
              </a:rPr>
              <a:t>     </a:t>
            </a:r>
            <a:r>
              <a:rPr lang="ru-RU" sz="1400" dirty="0" smtClean="0">
                <a:cs typeface="Calibri" pitchFamily="34" charset="0"/>
              </a:rPr>
              <a:t>Книга рассказывает о сложной и противоречивой судьбе выдающегося русского ученого-генетика Николая Тимофеева-Ресовского (1900-1981), которого автор прозвал Зубром.</a:t>
            </a:r>
            <a:br>
              <a:rPr lang="ru-RU" sz="1400" dirty="0" smtClean="0">
                <a:cs typeface="Calibri" pitchFamily="34" charset="0"/>
              </a:rPr>
            </a:br>
            <a:r>
              <a:rPr lang="ru-RU" sz="1400" dirty="0" smtClean="0">
                <a:cs typeface="Calibri" pitchFamily="34" charset="0"/>
              </a:rPr>
              <a:t>     Жизнь Тимофеева-Ресовского была определена тремя принципами: верность науке, порядочность, долг перед предками. Тимофеев посвятил себя науке тогда, когда из всех возможных занятий наука была самым невыгодным. Ни пайков, ни денег. В добавление с 1929 года в СССР начались гонения на генетиков. Идут судилища. Травля. Клеймят цвет нации. Отрекаются ученики и даже дети. Тимофеева ждут лагеря, забвение, отстранение от науки.</a:t>
            </a:r>
            <a:r>
              <a:rPr lang="ru-RU" sz="1400" dirty="0" smtClean="0"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1400" dirty="0" smtClean="0">
                <a:ea typeface="Calibri" pitchFamily="34" charset="0"/>
                <a:cs typeface="Times New Roman" pitchFamily="18" charset="0"/>
              </a:rPr>
              <a:t>     События, происходящие в повести, достоверны, и подтверждение этому </a:t>
            </a:r>
            <a:r>
              <a:rPr lang="ru-RU" sz="1400" dirty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400" dirty="0" smtClean="0">
                <a:ea typeface="Calibri" pitchFamily="34" charset="0"/>
                <a:cs typeface="Times New Roman" pitchFamily="18" charset="0"/>
              </a:rPr>
              <a:t> вписанные в канву произведения подлинные документы, письма и магнитофонные записи бесед с людьми, хорошо знавшими героя.</a:t>
            </a:r>
          </a:p>
          <a:p>
            <a:pPr eaLnBrk="1" hangingPunct="1">
              <a:defRPr/>
            </a:pPr>
            <a:endParaRPr lang="ru-RU" sz="12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85750" y="285750"/>
            <a:ext cx="85725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Гранин, Д.А.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Зубр : повесть / Д.А. Гранин. – М.: </a:t>
            </a:r>
            <a:r>
              <a:rPr lang="ru-RU" sz="2000" dirty="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Профиздат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, 1989. – 304 с.</a:t>
            </a:r>
          </a:p>
        </p:txBody>
      </p:sp>
      <p:pic>
        <p:nvPicPr>
          <p:cNvPr id="24580" name="Picture 3" descr="C:\Documents and Settings\YourScr\Рабочий стол\18\7878910._UY317_SS317_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3" r="19243"/>
          <a:stretch>
            <a:fillRect/>
          </a:stretch>
        </p:blipFill>
        <p:spPr>
          <a:xfrm>
            <a:off x="971550" y="1773238"/>
            <a:ext cx="2808288" cy="4032250"/>
          </a:xfr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sz="1400" smtClean="0">
                <a:latin typeface="Arial" charset="0"/>
                <a:cs typeface="Calibri" pitchFamily="34" charset="0"/>
              </a:rPr>
              <a:t>     </a:t>
            </a:r>
            <a:r>
              <a:rPr lang="ru-RU" sz="1600" smtClean="0">
                <a:cs typeface="Arial" charset="0"/>
              </a:rPr>
              <a:t>В этом известном романе автор пишет о научной интеллигенции. Молодые советские учёные-физики исследуют природу грозы, наводящей на людей суеверный ужас, и хотят приручить её, управлять ею, чтобы вызывать по собственному желанию или прекращать. Одержимые смелой идеей, они решают попасть на самолёте в самый центр грозового облака, ведя при этом необходимые наблюдения. И один такой дерзкий полёт заканчивается трагически. Так писатель поднимает морально-этические вопросы некоторых научных исследований и открытий.</a:t>
            </a:r>
            <a:endParaRPr lang="ru-RU" sz="1400" smtClean="0">
              <a:cs typeface="Arial" charset="0"/>
            </a:endParaRPr>
          </a:p>
        </p:txBody>
      </p:sp>
      <p:sp>
        <p:nvSpPr>
          <p:cNvPr id="25603" name="TextBox 6"/>
          <p:cNvSpPr txBox="1">
            <a:spLocks noChangeArrowheads="1"/>
          </p:cNvSpPr>
          <p:nvPr/>
        </p:nvSpPr>
        <p:spPr bwMode="auto">
          <a:xfrm>
            <a:off x="285750" y="285750"/>
            <a:ext cx="8572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2000" b="1" dirty="0" smtClean="0">
                <a:solidFill>
                  <a:srgbClr val="922223"/>
                </a:solidFill>
                <a:latin typeface="+mj-lt"/>
              </a:rPr>
              <a:t>Гранин, Д.А. </a:t>
            </a:r>
            <a:r>
              <a:rPr lang="ru-RU" sz="2000" dirty="0" smtClean="0">
                <a:solidFill>
                  <a:srgbClr val="922223"/>
                </a:solidFill>
                <a:latin typeface="+mj-lt"/>
              </a:rPr>
              <a:t>Иду на грозу : роман / Д.А. Гранин. – М.: </a:t>
            </a:r>
            <a:r>
              <a:rPr lang="ru-RU" sz="2000" dirty="0" err="1" smtClean="0">
                <a:solidFill>
                  <a:srgbClr val="922223"/>
                </a:solidFill>
                <a:latin typeface="+mj-lt"/>
              </a:rPr>
              <a:t>Профиздат</a:t>
            </a:r>
            <a:r>
              <a:rPr lang="ru-RU" sz="2000" dirty="0" smtClean="0">
                <a:solidFill>
                  <a:srgbClr val="922223"/>
                </a:solidFill>
                <a:latin typeface="+mj-lt"/>
              </a:rPr>
              <a:t>, 1988. – 368 с.</a:t>
            </a:r>
          </a:p>
        </p:txBody>
      </p:sp>
      <p:pic>
        <p:nvPicPr>
          <p:cNvPr id="25604" name="Объект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773238"/>
            <a:ext cx="2736850" cy="4103687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sz="1800" smtClean="0">
                <a:cs typeface="Arial" charset="0"/>
              </a:rPr>
              <a:t>     В романе "Искатели", изображая историю создания локатора, автор не описывает технологические процессы, а вводит нас в перипетии сложных и противоречивых конфликтов. В романе описываются учёные, их самозабвенная работа, поиски, исследования. На фоне замутнённой политическим безвременьем жизни, в книгах Гранина воплощался мир людей, по-новому мыслящих, свободных, решительных, самостоятельных. </a:t>
            </a:r>
          </a:p>
        </p:txBody>
      </p:sp>
      <p:sp>
        <p:nvSpPr>
          <p:cNvPr id="26627" name="TextBox 6"/>
          <p:cNvSpPr txBox="1">
            <a:spLocks noChangeArrowheads="1"/>
          </p:cNvSpPr>
          <p:nvPr/>
        </p:nvSpPr>
        <p:spPr bwMode="auto">
          <a:xfrm>
            <a:off x="285750" y="285750"/>
            <a:ext cx="8572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2000" b="1" dirty="0" smtClean="0">
                <a:solidFill>
                  <a:srgbClr val="922223"/>
                </a:solidFill>
                <a:latin typeface="+mj-lt"/>
              </a:rPr>
              <a:t>Гранин, Д.А. </a:t>
            </a:r>
            <a:r>
              <a:rPr lang="ru-RU" sz="2000" dirty="0" smtClean="0">
                <a:solidFill>
                  <a:srgbClr val="922223"/>
                </a:solidFill>
                <a:latin typeface="+mj-lt"/>
              </a:rPr>
              <a:t>Искатели : роман / Д.А. Гранин. – М.: Высшая школа, 1987. – 415 с.</a:t>
            </a:r>
          </a:p>
        </p:txBody>
      </p:sp>
      <p:pic>
        <p:nvPicPr>
          <p:cNvPr id="26628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773238"/>
            <a:ext cx="2808288" cy="4103687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sz="1600" smtClean="0">
                <a:latin typeface="Arial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ru-RU" sz="1600" smtClean="0">
                <a:ea typeface="Calibri" pitchFamily="34" charset="0"/>
                <a:cs typeface="Times New Roman" pitchFamily="18" charset="0"/>
              </a:rPr>
              <a:t>Роман начинается с того, как главный герой Лосев (председатель Лыковского горисполкома) в своей командировке в Москве пошёл на выставку живописи. Там его внимание привлекла одна картина, которая поначалу показалась ему скучной. Но вернувшись к ней, она завлекла его своей красотой. На ней были изображены: обычная речка, ивы и дома на берегу. При каждой новой встрече картина напоминала ему места, где он родился и вырос. 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1600" smtClean="0">
                <a:ea typeface="Calibri" pitchFamily="34" charset="0"/>
                <a:cs typeface="Times New Roman" pitchFamily="18" charset="0"/>
              </a:rPr>
              <a:t>     Ответственность перед "малой родиной" заставляет героя романа Сергея Лосева совершать неординарные поступки, идти наперекор устоявшемуся мнению большинства.</a:t>
            </a:r>
            <a:br>
              <a:rPr lang="ru-RU" sz="1600" smtClean="0">
                <a:ea typeface="Calibri" pitchFamily="34" charset="0"/>
                <a:cs typeface="Times New Roman" pitchFamily="18" charset="0"/>
              </a:rPr>
            </a:br>
            <a:endParaRPr lang="ru-RU" sz="1600" smtClean="0">
              <a:ea typeface="Calibri" pitchFamily="34" charset="0"/>
              <a:cs typeface="Times New Roman" pitchFamily="18" charset="0"/>
            </a:endParaRPr>
          </a:p>
          <a:p>
            <a:pPr marL="0" indent="0" eaLnBrk="1" hangingPunct="1">
              <a:buFont typeface="Wingdings 2" pitchFamily="18" charset="2"/>
              <a:buNone/>
            </a:pP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7651" name="TextBox 6"/>
          <p:cNvSpPr txBox="1">
            <a:spLocks noChangeArrowheads="1"/>
          </p:cNvSpPr>
          <p:nvPr/>
        </p:nvSpPr>
        <p:spPr bwMode="auto">
          <a:xfrm>
            <a:off x="285750" y="285750"/>
            <a:ext cx="8572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2000" b="1" dirty="0" smtClean="0">
                <a:solidFill>
                  <a:srgbClr val="922223"/>
                </a:solidFill>
                <a:latin typeface="+mj-lt"/>
              </a:rPr>
              <a:t>Гранин, Д.А. </a:t>
            </a:r>
            <a:r>
              <a:rPr lang="ru-RU" sz="2000" dirty="0" smtClean="0">
                <a:solidFill>
                  <a:srgbClr val="922223"/>
                </a:solidFill>
                <a:latin typeface="+mj-lt"/>
              </a:rPr>
              <a:t>Картина : [роман] / Д.А. Гранин. – М.: Советский писатель, 1987. – 368 с.</a:t>
            </a:r>
          </a:p>
        </p:txBody>
      </p:sp>
      <p:pic>
        <p:nvPicPr>
          <p:cNvPr id="27652" name="Объект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844675"/>
            <a:ext cx="2665412" cy="403225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sz="1400" smtClean="0">
                <a:latin typeface="Arial" charset="0"/>
                <a:cs typeface="Arial" charset="0"/>
              </a:rPr>
              <a:t>     </a:t>
            </a:r>
            <a:r>
              <a:rPr lang="ru-RU" sz="1400" smtClean="0">
                <a:solidFill>
                  <a:srgbClr val="333333"/>
                </a:solidFill>
                <a:cs typeface="Arial" charset="0"/>
              </a:rPr>
              <a:t>"Ленинградский каталог" Д.А. Гранина </a:t>
            </a:r>
            <a:r>
              <a:rPr lang="ru-RU" sz="1400" smtClean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400" smtClean="0">
                <a:solidFill>
                  <a:srgbClr val="333333"/>
                </a:solidFill>
                <a:cs typeface="Arial" charset="0"/>
              </a:rPr>
              <a:t> это не словарь предметов ушедшей эпохи детства писателя, 30-х годов минувшего века. Это память, это наша история, тихий рассказ о "ласковой прелести старины". Быт, нравы Ленинграда, а значит, и многих городов того времени, картины города периода первой пятилетки, исчезнувшие из обихода вещи, забытые песни, язык тех лет, городские истории и легенды воскрешают лицо невской столицы восьмидесятилетней давности.</a:t>
            </a:r>
            <a:r>
              <a:rPr lang="ru-RU" sz="1400" smtClean="0">
                <a:cs typeface="Arial" charset="0"/>
              </a:rPr>
              <a:t/>
            </a:r>
            <a:br>
              <a:rPr lang="ru-RU" sz="1400" smtClean="0">
                <a:cs typeface="Arial" charset="0"/>
              </a:rPr>
            </a:br>
            <a:r>
              <a:rPr lang="ru-RU" sz="1400" smtClean="0">
                <a:solidFill>
                  <a:srgbClr val="333333"/>
                </a:solidFill>
                <a:cs typeface="Arial" charset="0"/>
              </a:rPr>
              <a:t>Старые фотографии и рисунки дополняют зрительный ряд книги: здесь и белые ботинки на кнопках, патефон, диван с валиками и зеркалом, нож для разрезания книг, духовой утюг, ручная стиральная машинка, конторка, перевозка льда для холодильников, старые журналы, забытые моды…</a:t>
            </a:r>
            <a:r>
              <a:rPr lang="ru-RU" sz="1800" smtClean="0">
                <a:solidFill>
                  <a:srgbClr val="333333"/>
                </a:solidFill>
              </a:rPr>
              <a:t/>
            </a:r>
            <a:br>
              <a:rPr lang="ru-RU" sz="1800" smtClean="0">
                <a:solidFill>
                  <a:srgbClr val="333333"/>
                </a:solidFill>
              </a:rPr>
            </a:br>
            <a:endParaRPr lang="ru-RU" sz="1800" smtClean="0">
              <a:cs typeface="Arial" charset="0"/>
            </a:endParaRPr>
          </a:p>
        </p:txBody>
      </p:sp>
      <p:sp>
        <p:nvSpPr>
          <p:cNvPr id="28675" name="TextBox 6"/>
          <p:cNvSpPr txBox="1">
            <a:spLocks noChangeArrowheads="1"/>
          </p:cNvSpPr>
          <p:nvPr/>
        </p:nvSpPr>
        <p:spPr bwMode="auto">
          <a:xfrm>
            <a:off x="285750" y="285750"/>
            <a:ext cx="8572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2000" b="1" dirty="0" smtClean="0">
                <a:solidFill>
                  <a:srgbClr val="922223"/>
                </a:solidFill>
                <a:latin typeface="+mj-lt"/>
              </a:rPr>
              <a:t>Гранин, Д.А. </a:t>
            </a:r>
            <a:r>
              <a:rPr lang="ru-RU" sz="2000" dirty="0" smtClean="0">
                <a:solidFill>
                  <a:srgbClr val="922223"/>
                </a:solidFill>
                <a:latin typeface="+mj-lt"/>
              </a:rPr>
              <a:t>Ленинградский каталог / Д.А. Гранин ; </a:t>
            </a:r>
            <a:r>
              <a:rPr lang="ru-RU" sz="2000" dirty="0" err="1" smtClean="0">
                <a:solidFill>
                  <a:srgbClr val="922223"/>
                </a:solidFill>
                <a:latin typeface="+mj-lt"/>
              </a:rPr>
              <a:t>оформл</a:t>
            </a:r>
            <a:r>
              <a:rPr lang="ru-RU" sz="2000" dirty="0" smtClean="0">
                <a:solidFill>
                  <a:srgbClr val="922223"/>
                </a:solidFill>
                <a:latin typeface="+mj-lt"/>
              </a:rPr>
              <a:t>. и рис. Г. </a:t>
            </a:r>
            <a:r>
              <a:rPr lang="ru-RU" sz="2000" dirty="0" err="1" smtClean="0">
                <a:solidFill>
                  <a:srgbClr val="922223"/>
                </a:solidFill>
                <a:latin typeface="+mj-lt"/>
              </a:rPr>
              <a:t>Никеева</a:t>
            </a:r>
            <a:r>
              <a:rPr lang="ru-RU" sz="2000" dirty="0" smtClean="0">
                <a:solidFill>
                  <a:srgbClr val="922223"/>
                </a:solidFill>
                <a:latin typeface="+mj-lt"/>
              </a:rPr>
              <a:t>, фото А. Короля. – Л.: Дет. лит., 1986. – 111 с.: ил.</a:t>
            </a:r>
          </a:p>
        </p:txBody>
      </p:sp>
      <p:pic>
        <p:nvPicPr>
          <p:cNvPr id="28676" name="Объект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916113"/>
            <a:ext cx="2609850" cy="3889375"/>
          </a:xfrm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sz="1600" smtClean="0">
                <a:solidFill>
                  <a:srgbClr val="000000"/>
                </a:solidFill>
                <a:latin typeface="Arial" charset="0"/>
                <a:cs typeface="Arial" charset="0"/>
              </a:rPr>
              <a:t>     </a:t>
            </a:r>
            <a:r>
              <a:rPr lang="ru-RU" sz="1600" smtClean="0">
                <a:solidFill>
                  <a:srgbClr val="000000"/>
                </a:solidFill>
              </a:rPr>
              <a:t>В книгу вошли известные повести Д.А. Гранина. Всех их объединяет одно </a:t>
            </a:r>
            <a:r>
              <a:rPr lang="ru-RU" sz="1600" smtClean="0">
                <a:ea typeface="Calibri" pitchFamily="34" charset="0"/>
                <a:cs typeface="Times New Roman" pitchFamily="18" charset="0"/>
              </a:rPr>
              <a:t>– </a:t>
            </a:r>
            <a:r>
              <a:rPr lang="ru-RU" sz="1600" smtClean="0">
                <a:solidFill>
                  <a:srgbClr val="000000"/>
                </a:solidFill>
              </a:rPr>
              <a:t>необходимость делать выбор. Для  одних героев это выбор убеждений, для других </a:t>
            </a:r>
            <a:r>
              <a:rPr lang="ru-RU" sz="1600" smtClean="0">
                <a:cs typeface="Calibri" pitchFamily="34" charset="0"/>
              </a:rPr>
              <a:t>–</a:t>
            </a:r>
            <a:r>
              <a:rPr lang="ru-RU" sz="1600" smtClean="0">
                <a:solidFill>
                  <a:srgbClr val="000000"/>
                </a:solidFill>
              </a:rPr>
              <a:t> выбор своего пути, для третьих </a:t>
            </a:r>
            <a:r>
              <a:rPr lang="ru-RU" sz="1600" smtClean="0">
                <a:cs typeface="Calibri" pitchFamily="34" charset="0"/>
              </a:rPr>
              <a:t>–</a:t>
            </a:r>
            <a:r>
              <a:rPr lang="ru-RU" sz="1600" smtClean="0">
                <a:solidFill>
                  <a:srgbClr val="000000"/>
                </a:solidFill>
              </a:rPr>
              <a:t> выбор человеческих отношений. Во  всём творчестве Гранина слышен непосредственный, горячий отклик на вопросы, выдвигаемые как жизнью, так и общим движением литературы.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1600" smtClean="0">
                <a:solidFill>
                  <a:srgbClr val="000000"/>
                </a:solidFill>
                <a:cs typeface="Arial" charset="0"/>
              </a:rPr>
              <a:t>     На приём к чиновнику приходит странный человек. Он утверждает, что сделал важное изобретение и что ему нужна помощь. Бюрократ не верит и требует веских доказательств. Тогда посетитель показывает фото с памятником... самому себе...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1400" smtClean="0"/>
              <a:t/>
            </a:r>
            <a:br>
              <a:rPr lang="ru-RU" sz="1400" smtClean="0"/>
            </a:br>
            <a:endParaRPr lang="ru-RU" sz="1800" smtClean="0">
              <a:latin typeface="Arial" charset="0"/>
              <a:cs typeface="Arial" charset="0"/>
            </a:endParaRPr>
          </a:p>
        </p:txBody>
      </p:sp>
      <p:sp>
        <p:nvSpPr>
          <p:cNvPr id="29699" name="TextBox 6"/>
          <p:cNvSpPr txBox="1">
            <a:spLocks noChangeArrowheads="1"/>
          </p:cNvSpPr>
          <p:nvPr/>
        </p:nvSpPr>
        <p:spPr bwMode="auto">
          <a:xfrm>
            <a:off x="285750" y="285750"/>
            <a:ext cx="8572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2000" b="1" dirty="0" smtClean="0">
                <a:solidFill>
                  <a:srgbClr val="922223"/>
                </a:solidFill>
                <a:latin typeface="+mj-lt"/>
              </a:rPr>
              <a:t>Гранин, Д.А. </a:t>
            </a:r>
            <a:r>
              <a:rPr lang="ru-RU" sz="2000" dirty="0" smtClean="0">
                <a:solidFill>
                  <a:srgbClr val="922223"/>
                </a:solidFill>
                <a:latin typeface="+mj-lt"/>
              </a:rPr>
              <a:t>Место для памятника : повести / Д.А. Гранин. – М.: Известия, 1982. – 464 с.</a:t>
            </a:r>
          </a:p>
        </p:txBody>
      </p:sp>
      <p:pic>
        <p:nvPicPr>
          <p:cNvPr id="29700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773238"/>
            <a:ext cx="2665412" cy="3960812"/>
          </a:xfrm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sz="1800" smtClean="0">
                <a:solidFill>
                  <a:srgbClr val="000000"/>
                </a:solidFill>
                <a:latin typeface="Arial" charset="0"/>
                <a:cs typeface="Arial" charset="0"/>
              </a:rPr>
              <a:t>     </a:t>
            </a:r>
            <a:r>
              <a:rPr lang="ru-RU" sz="1600" smtClean="0">
                <a:cs typeface="Arial" charset="0"/>
              </a:rPr>
              <a:t>В </a:t>
            </a:r>
            <a:r>
              <a:rPr lang="ru-RU" sz="1600" smtClean="0">
                <a:cs typeface="Calibri" pitchFamily="34" charset="0"/>
              </a:rPr>
              <a:t>своём очерке </a:t>
            </a:r>
            <a:r>
              <a:rPr lang="ru-RU" sz="1600" smtClean="0">
                <a:solidFill>
                  <a:srgbClr val="333333"/>
                </a:solidFill>
                <a:cs typeface="Arial" charset="0"/>
              </a:rPr>
              <a:t>"</a:t>
            </a:r>
            <a:r>
              <a:rPr lang="ru-RU" sz="1600" smtClean="0">
                <a:cs typeface="Calibri" pitchFamily="34" charset="0"/>
              </a:rPr>
              <a:t>Милосердие</a:t>
            </a:r>
            <a:r>
              <a:rPr lang="ru-RU" sz="1600" smtClean="0">
                <a:solidFill>
                  <a:srgbClr val="333333"/>
                </a:solidFill>
                <a:cs typeface="Arial" charset="0"/>
              </a:rPr>
              <a:t>"</a:t>
            </a:r>
            <a:r>
              <a:rPr lang="ru-RU" sz="1600" smtClean="0">
                <a:cs typeface="Calibri" pitchFamily="34" charset="0"/>
              </a:rPr>
              <a:t> писатель анализирует проблему холодного, бесчувственного отношения к человеку, нуждающемуся в помощи. Автор считает, что сегодня отзывчивость встречается все реже, на замену ему пришли жестокость и равнодушие. Гранин уверен, люди способны к состраданию, оно даётся нам при рождении вместе с душой. Однако, как все нравственные чувства слабеет, если им не пользоваться. Поэтому мы должны </a:t>
            </a:r>
            <a:r>
              <a:rPr lang="ru-RU" sz="1600" smtClean="0">
                <a:ea typeface="Calibri" pitchFamily="34" charset="0"/>
                <a:cs typeface="Times New Roman" pitchFamily="18" charset="0"/>
              </a:rPr>
              <a:t>"</a:t>
            </a:r>
            <a:r>
              <a:rPr lang="ru-RU" sz="1600" smtClean="0">
                <a:cs typeface="Calibri" pitchFamily="34" charset="0"/>
              </a:rPr>
              <a:t>тренировать" в себе чувство милосердия и отзывчивости с детства.</a:t>
            </a:r>
            <a:br>
              <a:rPr lang="ru-RU" sz="1600" smtClean="0">
                <a:cs typeface="Calibri" pitchFamily="34" charset="0"/>
              </a:rPr>
            </a:br>
            <a:r>
              <a:rPr lang="ru-RU" sz="1600" smtClean="0">
                <a:cs typeface="Calibri" pitchFamily="34" charset="0"/>
              </a:rPr>
              <a:t>     </a:t>
            </a:r>
            <a:r>
              <a:rPr lang="ru-RU" sz="1600" smtClean="0">
                <a:cs typeface="Arial" charset="0"/>
              </a:rPr>
              <a:t>В книгу вошли очерки, написанные в последнее время: о Д. Лихачеве, А. Фадееве, статьи в защиту окружающей среды.</a:t>
            </a:r>
            <a:endParaRPr lang="ru-RU" sz="1800" smtClean="0">
              <a:cs typeface="Arial" charset="0"/>
            </a:endParaRPr>
          </a:p>
        </p:txBody>
      </p:sp>
      <p:sp>
        <p:nvSpPr>
          <p:cNvPr id="30723" name="TextBox 6"/>
          <p:cNvSpPr txBox="1">
            <a:spLocks noChangeArrowheads="1"/>
          </p:cNvSpPr>
          <p:nvPr/>
        </p:nvSpPr>
        <p:spPr bwMode="auto">
          <a:xfrm>
            <a:off x="285750" y="285750"/>
            <a:ext cx="8572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2000" b="1" dirty="0" smtClean="0">
                <a:solidFill>
                  <a:srgbClr val="922223"/>
                </a:solidFill>
                <a:latin typeface="+mj-lt"/>
              </a:rPr>
              <a:t>Гранин, Д.А. </a:t>
            </a:r>
            <a:r>
              <a:rPr lang="ru-RU" sz="2000" dirty="0" smtClean="0">
                <a:solidFill>
                  <a:srgbClr val="922223"/>
                </a:solidFill>
                <a:latin typeface="+mj-lt"/>
              </a:rPr>
              <a:t>Милосердие / Д.А. Гранин. – М.: Советская Россия, 1988. – 144 с. – (Писатель и время).</a:t>
            </a:r>
          </a:p>
        </p:txBody>
      </p:sp>
      <p:pic>
        <p:nvPicPr>
          <p:cNvPr id="30724" name="Объект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844675"/>
            <a:ext cx="2701925" cy="396081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Содержимое 3"/>
          <p:cNvSpPr>
            <a:spLocks noGrp="1"/>
          </p:cNvSpPr>
          <p:nvPr>
            <p:ph sz="half" idx="2"/>
          </p:nvPr>
        </p:nvSpPr>
        <p:spPr>
          <a:xfrm>
            <a:off x="4716463" y="1484313"/>
            <a:ext cx="4038600" cy="4681537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sz="1400" smtClean="0">
                <a:latin typeface="Arial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ru-RU" sz="1400" smtClean="0">
                <a:ea typeface="Calibri" pitchFamily="34" charset="0"/>
                <a:cs typeface="Times New Roman" pitchFamily="18" charset="0"/>
              </a:rPr>
              <a:t>Этот роман, впервые опубликованный  в 2011  г. и ставший в 2012 г. победителем национальной литературной премии </a:t>
            </a:r>
            <a:r>
              <a:rPr lang="ru-RU" sz="1400" smtClean="0">
                <a:solidFill>
                  <a:srgbClr val="333333"/>
                </a:solidFill>
                <a:ea typeface="Calibri" pitchFamily="34" charset="0"/>
                <a:cs typeface="Arial" charset="0"/>
              </a:rPr>
              <a:t>"</a:t>
            </a:r>
            <a:r>
              <a:rPr lang="ru-RU" sz="1400" smtClean="0">
                <a:ea typeface="Calibri" pitchFamily="34" charset="0"/>
                <a:cs typeface="Times New Roman" pitchFamily="18" charset="0"/>
              </a:rPr>
              <a:t>Большая книга</a:t>
            </a:r>
            <a:r>
              <a:rPr lang="ru-RU" sz="1400" smtClean="0">
                <a:solidFill>
                  <a:srgbClr val="333333"/>
                </a:solidFill>
                <a:cs typeface="Arial" charset="0"/>
              </a:rPr>
              <a:t>"</a:t>
            </a:r>
            <a:r>
              <a:rPr lang="ru-RU" sz="1400" smtClean="0">
                <a:cs typeface="Calibri" pitchFamily="34" charset="0"/>
              </a:rPr>
              <a:t>, ценен тем, что он свободен от идеологических штампов о войне. Доктор филологических наук, профессор Санкт-Петербургского госуниверситета Борис Аверин сказал о </a:t>
            </a:r>
            <a:r>
              <a:rPr lang="ru-RU" sz="1400" smtClean="0">
                <a:solidFill>
                  <a:srgbClr val="333333"/>
                </a:solidFill>
                <a:cs typeface="Arial" charset="0"/>
              </a:rPr>
              <a:t>"</a:t>
            </a:r>
            <a:r>
              <a:rPr lang="ru-RU" sz="1400" smtClean="0">
                <a:cs typeface="Calibri" pitchFamily="34" charset="0"/>
              </a:rPr>
              <a:t>Моём лейтенанте</a:t>
            </a:r>
            <a:r>
              <a:rPr lang="ru-RU" sz="1400" smtClean="0">
                <a:solidFill>
                  <a:srgbClr val="333333"/>
                </a:solidFill>
                <a:cs typeface="Arial" charset="0"/>
              </a:rPr>
              <a:t>"</a:t>
            </a:r>
            <a:r>
              <a:rPr lang="ru-RU" sz="1400" smtClean="0">
                <a:cs typeface="Calibri" pitchFamily="34" charset="0"/>
              </a:rPr>
              <a:t>: </a:t>
            </a:r>
            <a:r>
              <a:rPr lang="ru-RU" sz="1400" smtClean="0">
                <a:solidFill>
                  <a:srgbClr val="333333"/>
                </a:solidFill>
                <a:cs typeface="Arial" charset="0"/>
              </a:rPr>
              <a:t>"</a:t>
            </a:r>
            <a:r>
              <a:rPr lang="ru-RU" sz="1400" smtClean="0">
                <a:cs typeface="Calibri" pitchFamily="34" charset="0"/>
              </a:rPr>
              <a:t>Это последний роман, где есть правда о войне</a:t>
            </a:r>
            <a:r>
              <a:rPr lang="ru-RU" sz="1400" smtClean="0">
                <a:solidFill>
                  <a:srgbClr val="333333"/>
                </a:solidFill>
                <a:cs typeface="Arial" charset="0"/>
              </a:rPr>
              <a:t>"</a:t>
            </a:r>
            <a:r>
              <a:rPr lang="ru-RU" sz="1400" smtClean="0">
                <a:cs typeface="Calibri" pitchFamily="34" charset="0"/>
              </a:rPr>
              <a:t>. Тяжёлая окопная  правда.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1400" smtClean="0">
                <a:solidFill>
                  <a:srgbClr val="333333"/>
                </a:solidFill>
                <a:cs typeface="Arial" charset="0"/>
              </a:rPr>
              <a:t>"</a:t>
            </a:r>
            <a:r>
              <a:rPr lang="ru-RU" sz="1400" smtClean="0">
                <a:cs typeface="Calibri" pitchFamily="34" charset="0"/>
              </a:rPr>
              <a:t>Мой лейтенант</a:t>
            </a:r>
            <a:r>
              <a:rPr lang="ru-RU" sz="1400" smtClean="0">
                <a:solidFill>
                  <a:srgbClr val="333333"/>
                </a:solidFill>
                <a:cs typeface="Arial" charset="0"/>
              </a:rPr>
              <a:t>"</a:t>
            </a:r>
            <a:r>
              <a:rPr lang="ru-RU" sz="1400" smtClean="0">
                <a:cs typeface="Times New Roman" pitchFamily="18" charset="0"/>
              </a:rPr>
              <a:t> </a:t>
            </a:r>
            <a:r>
              <a:rPr lang="ru-RU" sz="1400" smtClean="0">
                <a:cs typeface="Calibri" pitchFamily="34" charset="0"/>
              </a:rPr>
              <a:t>начинается с эпиграфа: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1400" smtClean="0">
                <a:cs typeface="Calibri" pitchFamily="34" charset="0"/>
              </a:rPr>
              <a:t>– </a:t>
            </a:r>
            <a:r>
              <a:rPr lang="ru-RU" sz="1400" i="1" smtClean="0">
                <a:solidFill>
                  <a:srgbClr val="444444"/>
                </a:solidFill>
                <a:cs typeface="Calibri" pitchFamily="34" charset="0"/>
              </a:rPr>
              <a:t>Вы пишите про себя? </a:t>
            </a:r>
            <a:endParaRPr lang="ru-RU" sz="1400" smtClean="0">
              <a:cs typeface="Calibri" pitchFamily="34" charset="0"/>
            </a:endParaRPr>
          </a:p>
          <a:p>
            <a:pPr marL="0" indent="0">
              <a:buFont typeface="Wingdings 2" pitchFamily="18" charset="2"/>
              <a:buNone/>
            </a:pPr>
            <a:r>
              <a:rPr lang="ru-RU" sz="1400" smtClean="0">
                <a:cs typeface="Calibri" pitchFamily="34" charset="0"/>
              </a:rPr>
              <a:t>–</a:t>
            </a:r>
            <a:r>
              <a:rPr lang="ru-RU" sz="1400" i="1" smtClean="0">
                <a:solidFill>
                  <a:srgbClr val="444444"/>
                </a:solidFill>
                <a:cs typeface="Calibri" pitchFamily="34" charset="0"/>
              </a:rPr>
              <a:t> Что вы, этого человека уже давно нет.</a:t>
            </a:r>
            <a:endParaRPr lang="ru-RU" sz="1400" smtClean="0">
              <a:cs typeface="Calibri" pitchFamily="34" charset="0"/>
            </a:endParaRPr>
          </a:p>
          <a:p>
            <a:pPr marL="0" indent="0">
              <a:buFont typeface="Wingdings 2" pitchFamily="18" charset="2"/>
              <a:buNone/>
            </a:pPr>
            <a:r>
              <a:rPr lang="ru-RU" sz="1400" smtClean="0">
                <a:cs typeface="Calibri" pitchFamily="34" charset="0"/>
              </a:rPr>
              <a:t>     И в этих словах кроется одна из композиционных особенностей произведения: переплетение повествования от  лица лейтенанта с повествованием от лица  ветерана-фронтовика, с высоты прожитых лет </a:t>
            </a:r>
            <a:r>
              <a:rPr lang="ru-RU" sz="1400" smtClean="0">
                <a:solidFill>
                  <a:srgbClr val="333333"/>
                </a:solidFill>
                <a:cs typeface="Arial" charset="0"/>
              </a:rPr>
              <a:t>"</a:t>
            </a:r>
            <a:r>
              <a:rPr lang="ru-RU" sz="1400" smtClean="0">
                <a:cs typeface="Calibri" pitchFamily="34" charset="0"/>
              </a:rPr>
              <a:t>смотрящего</a:t>
            </a:r>
            <a:r>
              <a:rPr lang="ru-RU" sz="1400" smtClean="0">
                <a:solidFill>
                  <a:srgbClr val="333333"/>
                </a:solidFill>
                <a:cs typeface="Arial" charset="0"/>
              </a:rPr>
              <a:t>"</a:t>
            </a:r>
            <a:r>
              <a:rPr lang="ru-RU" sz="1400" smtClean="0">
                <a:cs typeface="Calibri" pitchFamily="34" charset="0"/>
              </a:rPr>
              <a:t> на события семидесятилетней давности.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ru-RU" smtClean="0"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50" y="285750"/>
            <a:ext cx="85725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Гранин, Д.А.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Мой лейтенант : [роман] / Д.А. Гранин. – М.: ОЛМА </a:t>
            </a:r>
            <a:r>
              <a:rPr lang="ru-RU" sz="2000" dirty="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Медиа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 Групп, 2013. – 320 с.</a:t>
            </a:r>
          </a:p>
        </p:txBody>
      </p:sp>
      <p:pic>
        <p:nvPicPr>
          <p:cNvPr id="31748" name="Содержимое 7" descr="C:\Users\User.ЧИТАЛЬНЫЙЗАЛ1-П\Desktop\гранин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916113"/>
            <a:ext cx="2571750" cy="3857625"/>
          </a:xfrm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Объект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1225" y="1716088"/>
            <a:ext cx="2819400" cy="3990975"/>
          </a:xfrm>
        </p:spPr>
      </p:pic>
      <p:sp>
        <p:nvSpPr>
          <p:cNvPr id="14339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sz="1800" smtClean="0">
                <a:latin typeface="Arial" charset="0"/>
                <a:cs typeface="Calibri" pitchFamily="34" charset="0"/>
              </a:rPr>
              <a:t>     </a:t>
            </a:r>
            <a:r>
              <a:rPr lang="ru-RU" sz="1800" smtClean="0">
                <a:cs typeface="Calibri" pitchFamily="34" charset="0"/>
              </a:rPr>
              <a:t>Даниил Александрович Гранин </a:t>
            </a:r>
            <a:r>
              <a:rPr lang="ru-RU" sz="1800" smtClean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800" smtClean="0">
                <a:cs typeface="Calibri" pitchFamily="34" charset="0"/>
              </a:rPr>
              <a:t> автор множества романов,  повестей и эссе, которые отличаются тематическим разнообразием. Он пишет об учёных, писателях, художниках. О реальных исторических личностях и вымышленных персонажах. При этом каждое произведение Гранина является, по сути, исследованием – историческим,  психологическим, литературоведческим, – в котором раскрываются проблемы нравственного выбора и исторической памяти. </a:t>
            </a:r>
            <a:endParaRPr lang="ru-RU" sz="1800" smtClean="0"/>
          </a:p>
        </p:txBody>
      </p:sp>
      <p:sp>
        <p:nvSpPr>
          <p:cNvPr id="2" name="TextBox 1"/>
          <p:cNvSpPr txBox="1"/>
          <p:nvPr/>
        </p:nvSpPr>
        <p:spPr>
          <a:xfrm>
            <a:off x="323850" y="188913"/>
            <a:ext cx="84963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000" dirty="0">
                <a:solidFill>
                  <a:srgbClr val="800000"/>
                </a:solidFill>
                <a:latin typeface="+mj-lt"/>
              </a:rPr>
              <a:t>«Сколько может выдержать человек? Гораздо больше, чем ему кажется. Человек может много, может всё и ещё столько же».</a:t>
            </a:r>
          </a:p>
          <a:p>
            <a:pPr algn="r">
              <a:defRPr/>
            </a:pPr>
            <a:r>
              <a:rPr lang="ru-RU" sz="2000" dirty="0">
                <a:solidFill>
                  <a:srgbClr val="800000"/>
                </a:solidFill>
                <a:latin typeface="+mj-lt"/>
              </a:rPr>
              <a:t>Д.А. Гранин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Содержимое 3"/>
          <p:cNvSpPr>
            <a:spLocks noGrp="1"/>
          </p:cNvSpPr>
          <p:nvPr>
            <p:ph sz="half" idx="2"/>
          </p:nvPr>
        </p:nvSpPr>
        <p:spPr>
          <a:xfrm>
            <a:off x="4716463" y="1484313"/>
            <a:ext cx="4038600" cy="4681537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sz="1800" smtClean="0">
                <a:latin typeface="Arial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ru-RU" sz="1800" smtClean="0">
                <a:ea typeface="Calibri" pitchFamily="34" charset="0"/>
                <a:cs typeface="Times New Roman" pitchFamily="18" charset="0"/>
              </a:rPr>
              <a:t>Путевые заметки по прежнему пользуются успехом и могут вызвать интерес читателя, если их автор – человек известный,  знаменитый писатель, может быть, или актёр. Здесь нам уже важны не достопримечательности и национальный колорит, а личность рассказчика, ведь всё-таки путевая проза – жанр более личный, нежели обычная художественная литература. А красивые описания природы и перечисление экзотических мест идут приятным бонусом. </a:t>
            </a:r>
            <a:br>
              <a:rPr lang="ru-RU" sz="1800" smtClean="0">
                <a:ea typeface="Calibri" pitchFamily="34" charset="0"/>
                <a:cs typeface="Times New Roman" pitchFamily="18" charset="0"/>
              </a:rPr>
            </a:br>
            <a:endParaRPr lang="ru-RU" sz="1800" smtClean="0">
              <a:ea typeface="Calibri" pitchFamily="34" charset="0"/>
              <a:cs typeface="Times New Roman" pitchFamily="18" charset="0"/>
            </a:endParaRPr>
          </a:p>
          <a:p>
            <a:pPr marL="0" indent="0" eaLnBrk="1" hangingPunct="1">
              <a:buFont typeface="Wingdings 2" pitchFamily="18" charset="2"/>
              <a:buNone/>
            </a:pP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2771" name="TextBox 6"/>
          <p:cNvSpPr txBox="1">
            <a:spLocks noChangeArrowheads="1"/>
          </p:cNvSpPr>
          <p:nvPr/>
        </p:nvSpPr>
        <p:spPr bwMode="auto">
          <a:xfrm>
            <a:off x="285750" y="285750"/>
            <a:ext cx="8572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2000" b="1" dirty="0" smtClean="0">
                <a:solidFill>
                  <a:srgbClr val="922223"/>
                </a:solidFill>
                <a:latin typeface="+mj-lt"/>
              </a:rPr>
              <a:t>Гранин, Д.А. </a:t>
            </a:r>
            <a:r>
              <a:rPr lang="ru-RU" sz="2000" dirty="0" smtClean="0">
                <a:solidFill>
                  <a:srgbClr val="922223"/>
                </a:solidFill>
                <a:latin typeface="+mj-lt"/>
              </a:rPr>
              <a:t>Неожиданное утро/ Д.А. Гранин. – Л.: </a:t>
            </a:r>
            <a:r>
              <a:rPr lang="ru-RU" sz="2000" dirty="0" err="1" smtClean="0">
                <a:solidFill>
                  <a:srgbClr val="922223"/>
                </a:solidFill>
                <a:latin typeface="+mj-lt"/>
              </a:rPr>
              <a:t>Лениздат</a:t>
            </a:r>
            <a:r>
              <a:rPr lang="ru-RU" sz="2000" dirty="0" smtClean="0">
                <a:solidFill>
                  <a:srgbClr val="922223"/>
                </a:solidFill>
                <a:latin typeface="+mj-lt"/>
              </a:rPr>
              <a:t>, 1987. – 351 с.: ил.</a:t>
            </a:r>
          </a:p>
        </p:txBody>
      </p:sp>
      <p:pic>
        <p:nvPicPr>
          <p:cNvPr id="32772" name="Объект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916113"/>
            <a:ext cx="2519362" cy="3816350"/>
          </a:xfrm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Содержимое 3"/>
          <p:cNvSpPr>
            <a:spLocks noGrp="1"/>
          </p:cNvSpPr>
          <p:nvPr>
            <p:ph sz="half" idx="2"/>
          </p:nvPr>
        </p:nvSpPr>
        <p:spPr>
          <a:xfrm>
            <a:off x="4716463" y="1484313"/>
            <a:ext cx="4038600" cy="4681537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sz="1400" smtClean="0">
                <a:latin typeface="Arial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smtClean="0">
                <a:latin typeface="Arial" charset="0"/>
                <a:ea typeface="Calibri" pitchFamily="34" charset="0"/>
                <a:cs typeface="Arial" charset="0"/>
              </a:rPr>
              <a:t>    </a:t>
            </a:r>
            <a:r>
              <a:rPr lang="ru-RU" sz="1800" smtClean="0">
                <a:cs typeface="Arial" charset="0"/>
              </a:rPr>
              <a:t>В сборник Даниила Гранина  вошли известные повести писателя: </a:t>
            </a:r>
            <a:r>
              <a:rPr lang="ru-RU" sz="1800" smtClean="0">
                <a:solidFill>
                  <a:srgbClr val="333333"/>
                </a:solidFill>
                <a:cs typeface="Arial" charset="0"/>
              </a:rPr>
              <a:t>"</a:t>
            </a:r>
            <a:r>
              <a:rPr lang="ru-RU" sz="1800" smtClean="0">
                <a:cs typeface="Arial" charset="0"/>
              </a:rPr>
              <a:t>Дождь в чужом городе</a:t>
            </a:r>
            <a:r>
              <a:rPr lang="ru-RU" sz="1800" smtClean="0">
                <a:solidFill>
                  <a:srgbClr val="333333"/>
                </a:solidFill>
                <a:cs typeface="Arial" charset="0"/>
              </a:rPr>
              <a:t>"</a:t>
            </a:r>
            <a:r>
              <a:rPr lang="ru-RU" sz="1800" smtClean="0">
                <a:cs typeface="Arial" charset="0"/>
              </a:rPr>
              <a:t>, </a:t>
            </a:r>
            <a:r>
              <a:rPr lang="ru-RU" sz="1800" smtClean="0">
                <a:solidFill>
                  <a:srgbClr val="333333"/>
                </a:solidFill>
                <a:cs typeface="Arial" charset="0"/>
              </a:rPr>
              <a:t>"</a:t>
            </a:r>
            <a:r>
              <a:rPr lang="ru-RU" sz="1800" smtClean="0">
                <a:cs typeface="Arial" charset="0"/>
              </a:rPr>
              <a:t>Обратный билет</a:t>
            </a:r>
            <a:r>
              <a:rPr lang="ru-RU" sz="1800" smtClean="0">
                <a:solidFill>
                  <a:srgbClr val="333333"/>
                </a:solidFill>
                <a:cs typeface="Arial" charset="0"/>
              </a:rPr>
              <a:t>"</a:t>
            </a:r>
            <a:r>
              <a:rPr lang="ru-RU" sz="1800" smtClean="0">
                <a:cs typeface="Arial" charset="0"/>
              </a:rPr>
              <a:t>, </a:t>
            </a:r>
            <a:r>
              <a:rPr lang="ru-RU" sz="1800" smtClean="0">
                <a:solidFill>
                  <a:srgbClr val="333333"/>
                </a:solidFill>
                <a:cs typeface="Arial" charset="0"/>
              </a:rPr>
              <a:t>"</a:t>
            </a:r>
            <a:r>
              <a:rPr lang="ru-RU" sz="1800" smtClean="0">
                <a:cs typeface="Arial" charset="0"/>
              </a:rPr>
              <a:t>Однофамилец</a:t>
            </a:r>
            <a:r>
              <a:rPr lang="ru-RU" sz="1800" smtClean="0">
                <a:solidFill>
                  <a:srgbClr val="333333"/>
                </a:solidFill>
                <a:cs typeface="Arial" charset="0"/>
              </a:rPr>
              <a:t>", "</a:t>
            </a:r>
            <a:r>
              <a:rPr lang="ru-RU" sz="1800" smtClean="0">
                <a:cs typeface="Arial" charset="0"/>
              </a:rPr>
              <a:t>Кто-то должен</a:t>
            </a:r>
            <a:r>
              <a:rPr lang="ru-RU" sz="1800" smtClean="0">
                <a:solidFill>
                  <a:srgbClr val="333333"/>
                </a:solidFill>
                <a:cs typeface="Arial" charset="0"/>
              </a:rPr>
              <a:t>"</a:t>
            </a:r>
            <a:r>
              <a:rPr lang="ru-RU" sz="1800" smtClean="0">
                <a:cs typeface="Arial" charset="0"/>
              </a:rPr>
              <a:t>, рассказ-притча </a:t>
            </a:r>
            <a:r>
              <a:rPr lang="ru-RU" sz="1800" smtClean="0">
                <a:solidFill>
                  <a:srgbClr val="333333"/>
                </a:solidFill>
                <a:cs typeface="Arial" charset="0"/>
              </a:rPr>
              <a:t>"</a:t>
            </a:r>
            <a:r>
              <a:rPr lang="ru-RU" sz="1800" smtClean="0">
                <a:cs typeface="Arial" charset="0"/>
              </a:rPr>
              <a:t>Место для памятника</a:t>
            </a:r>
            <a:r>
              <a:rPr lang="ru-RU" sz="1800" smtClean="0">
                <a:solidFill>
                  <a:srgbClr val="333333"/>
                </a:solidFill>
                <a:cs typeface="Arial" charset="0"/>
              </a:rPr>
              <a:t>"</a:t>
            </a:r>
            <a:r>
              <a:rPr lang="ru-RU" sz="1800" smtClean="0">
                <a:cs typeface="Arial" charset="0"/>
              </a:rPr>
              <a:t>, рассказы, навеянные воспоминаниями военных лет – </a:t>
            </a:r>
            <a:r>
              <a:rPr lang="ru-RU" sz="1800" smtClean="0">
                <a:solidFill>
                  <a:srgbClr val="333333"/>
                </a:solidFill>
                <a:cs typeface="Arial" charset="0"/>
              </a:rPr>
              <a:t>"</a:t>
            </a:r>
            <a:r>
              <a:rPr lang="ru-RU" sz="1800" smtClean="0">
                <a:cs typeface="Arial" charset="0"/>
              </a:rPr>
              <a:t>Наш комбат</a:t>
            </a:r>
            <a:r>
              <a:rPr lang="ru-RU" sz="1800" smtClean="0">
                <a:solidFill>
                  <a:srgbClr val="333333"/>
                </a:solidFill>
                <a:cs typeface="Arial" charset="0"/>
              </a:rPr>
              <a:t>"</a:t>
            </a:r>
            <a:r>
              <a:rPr lang="ru-RU" sz="1800" smtClean="0">
                <a:cs typeface="Arial" charset="0"/>
              </a:rPr>
              <a:t>, </a:t>
            </a:r>
            <a:r>
              <a:rPr lang="ru-RU" sz="1800" smtClean="0">
                <a:solidFill>
                  <a:srgbClr val="333333"/>
                </a:solidFill>
                <a:cs typeface="Arial" charset="0"/>
              </a:rPr>
              <a:t>"</a:t>
            </a:r>
            <a:r>
              <a:rPr lang="ru-RU" sz="1800" smtClean="0">
                <a:cs typeface="Arial" charset="0"/>
              </a:rPr>
              <a:t>Пленные</a:t>
            </a:r>
            <a:r>
              <a:rPr lang="ru-RU" sz="1800" smtClean="0">
                <a:solidFill>
                  <a:srgbClr val="333333"/>
                </a:solidFill>
                <a:cs typeface="Arial" charset="0"/>
              </a:rPr>
              <a:t>"</a:t>
            </a:r>
            <a:r>
              <a:rPr lang="ru-RU" sz="1800" smtClean="0">
                <a:cs typeface="Arial" charset="0"/>
              </a:rPr>
              <a:t>, </a:t>
            </a:r>
            <a:r>
              <a:rPr lang="ru-RU" sz="1800" smtClean="0">
                <a:solidFill>
                  <a:srgbClr val="333333"/>
                </a:solidFill>
                <a:cs typeface="Arial" charset="0"/>
              </a:rPr>
              <a:t>"</a:t>
            </a:r>
            <a:r>
              <a:rPr lang="ru-RU" sz="1800" smtClean="0">
                <a:cs typeface="Arial" charset="0"/>
              </a:rPr>
              <a:t>Дом на фонтанке</a:t>
            </a:r>
            <a:r>
              <a:rPr lang="ru-RU" sz="1800" smtClean="0">
                <a:solidFill>
                  <a:srgbClr val="333333"/>
                </a:solidFill>
                <a:cs typeface="Arial" charset="0"/>
              </a:rPr>
              <a:t>"</a:t>
            </a:r>
            <a:r>
              <a:rPr lang="ru-RU" sz="1800" smtClean="0">
                <a:cs typeface="Arial" charset="0"/>
              </a:rPr>
              <a:t>.</a:t>
            </a:r>
            <a:endParaRPr lang="ru-RU" sz="3200" smtClean="0">
              <a:cs typeface="Arial" charset="0"/>
            </a:endParaRPr>
          </a:p>
        </p:txBody>
      </p:sp>
      <p:sp>
        <p:nvSpPr>
          <p:cNvPr id="33795" name="TextBox 6"/>
          <p:cNvSpPr txBox="1">
            <a:spLocks noChangeArrowheads="1"/>
          </p:cNvSpPr>
          <p:nvPr/>
        </p:nvSpPr>
        <p:spPr bwMode="auto">
          <a:xfrm>
            <a:off x="285750" y="285750"/>
            <a:ext cx="8572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2000" b="1" dirty="0" smtClean="0">
                <a:solidFill>
                  <a:srgbClr val="922223"/>
                </a:solidFill>
                <a:latin typeface="+mj-lt"/>
              </a:rPr>
              <a:t>Гранин, Д.А. </a:t>
            </a:r>
            <a:r>
              <a:rPr lang="ru-RU" sz="2000" dirty="0" smtClean="0">
                <a:solidFill>
                  <a:srgbClr val="922223"/>
                </a:solidFill>
                <a:latin typeface="+mj-lt"/>
              </a:rPr>
              <a:t>Однофамилец : [повести и рассказы] / Д.А. Гранин. – М.: Советская Россия, 1983. – 442 с.</a:t>
            </a:r>
          </a:p>
        </p:txBody>
      </p:sp>
      <p:pic>
        <p:nvPicPr>
          <p:cNvPr id="33796" name="Объект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844675"/>
            <a:ext cx="2663825" cy="3963988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Содержимое 3"/>
          <p:cNvSpPr>
            <a:spLocks noGrp="1"/>
          </p:cNvSpPr>
          <p:nvPr>
            <p:ph sz="half" idx="2"/>
          </p:nvPr>
        </p:nvSpPr>
        <p:spPr>
          <a:xfrm>
            <a:off x="4716463" y="1484313"/>
            <a:ext cx="4038600" cy="4681537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sz="1600" smtClean="0">
                <a:latin typeface="Arial" charset="0"/>
                <a:cs typeface="Arial" charset="0"/>
              </a:rPr>
              <a:t>     </a:t>
            </a:r>
            <a:r>
              <a:rPr lang="ru-RU" sz="2000" smtClean="0">
                <a:cs typeface="Arial" charset="0"/>
              </a:rPr>
              <a:t>В книге собраны очерки, статьи, публицистические повести известного писателя, написанные в разные годы (1957-1984). В этих произведениях отражается история человеческих отношений, душевных поисков и самого автора и героев его книг.</a:t>
            </a:r>
          </a:p>
        </p:txBody>
      </p:sp>
      <p:sp>
        <p:nvSpPr>
          <p:cNvPr id="34819" name="TextBox 6"/>
          <p:cNvSpPr txBox="1">
            <a:spLocks noChangeArrowheads="1"/>
          </p:cNvSpPr>
          <p:nvPr/>
        </p:nvSpPr>
        <p:spPr bwMode="auto">
          <a:xfrm>
            <a:off x="285750" y="404813"/>
            <a:ext cx="8572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2000" b="1" dirty="0" smtClean="0">
                <a:solidFill>
                  <a:srgbClr val="922223"/>
                </a:solidFill>
                <a:latin typeface="+mj-lt"/>
              </a:rPr>
              <a:t>Гранин, Д.А. </a:t>
            </a:r>
            <a:r>
              <a:rPr lang="ru-RU" sz="2000" dirty="0" smtClean="0">
                <a:solidFill>
                  <a:srgbClr val="922223"/>
                </a:solidFill>
                <a:latin typeface="+mj-lt"/>
              </a:rPr>
              <a:t>Река времён/ Д.А. Гранин. – М.: Правда, 1985. – 416 с. </a:t>
            </a:r>
            <a:endParaRPr lang="ru-RU" sz="2000" dirty="0" smtClean="0">
              <a:solidFill>
                <a:srgbClr val="990033"/>
              </a:solidFill>
              <a:latin typeface="+mj-lt"/>
            </a:endParaRPr>
          </a:p>
        </p:txBody>
      </p:sp>
      <p:pic>
        <p:nvPicPr>
          <p:cNvPr id="34820" name="Объект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844675"/>
            <a:ext cx="2592387" cy="3887788"/>
          </a:xfrm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Содержимое 3"/>
          <p:cNvSpPr>
            <a:spLocks noGrp="1"/>
          </p:cNvSpPr>
          <p:nvPr>
            <p:ph sz="half" idx="2"/>
          </p:nvPr>
        </p:nvSpPr>
        <p:spPr>
          <a:xfrm>
            <a:off x="4716463" y="1484313"/>
            <a:ext cx="4038600" cy="4681537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sz="1600" smtClean="0">
                <a:latin typeface="Arial" charset="0"/>
                <a:cs typeface="Arial" charset="0"/>
              </a:rPr>
              <a:t>     </a:t>
            </a:r>
            <a:r>
              <a:rPr lang="ru-RU" sz="2000" smtClean="0">
                <a:solidFill>
                  <a:srgbClr val="000000"/>
                </a:solidFill>
              </a:rPr>
              <a:t>Сборник включает несколько рассказов, философских эссе и очерков мемуарного характера. Выстроенные в свободной композиции размышления, все они посвящены исследованию СТРАХА. Автор не даёт рецептов, не произносит слов осуждения или негодования, </a:t>
            </a:r>
            <a:r>
              <a:rPr lang="ru-RU" sz="2000" smtClean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000" smtClean="0">
                <a:solidFill>
                  <a:srgbClr val="000000"/>
                </a:solidFill>
              </a:rPr>
              <a:t> он только показывает, как страх, созданный системой тоталитаризма, опутывает личность, делая из неё раба... Он показывает также процесс освобождения от страха, победы над ним. </a:t>
            </a:r>
            <a:endParaRPr lang="ru-RU" sz="2000" smtClean="0">
              <a:cs typeface="Arial" charset="0"/>
            </a:endParaRPr>
          </a:p>
        </p:txBody>
      </p:sp>
      <p:sp>
        <p:nvSpPr>
          <p:cNvPr id="35843" name="TextBox 6"/>
          <p:cNvSpPr txBox="1">
            <a:spLocks noChangeArrowheads="1"/>
          </p:cNvSpPr>
          <p:nvPr/>
        </p:nvSpPr>
        <p:spPr bwMode="auto">
          <a:xfrm>
            <a:off x="285750" y="404813"/>
            <a:ext cx="8572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2000" b="1" dirty="0" smtClean="0">
                <a:solidFill>
                  <a:srgbClr val="922223"/>
                </a:solidFill>
                <a:latin typeface="+mj-lt"/>
              </a:rPr>
              <a:t>Гранин, Д.А. </a:t>
            </a:r>
            <a:r>
              <a:rPr lang="ru-RU" sz="2000" dirty="0" smtClean="0">
                <a:solidFill>
                  <a:srgbClr val="922223"/>
                </a:solidFill>
                <a:latin typeface="+mj-lt"/>
              </a:rPr>
              <a:t>Страх / Д.А. Гранин. – СПб.: Русско-Балтийский </a:t>
            </a:r>
            <a:r>
              <a:rPr lang="ru-RU" sz="2000" dirty="0" err="1" smtClean="0">
                <a:solidFill>
                  <a:srgbClr val="922223"/>
                </a:solidFill>
                <a:latin typeface="+mj-lt"/>
              </a:rPr>
              <a:t>информ</a:t>
            </a:r>
            <a:r>
              <a:rPr lang="ru-RU" sz="2000" dirty="0" smtClean="0">
                <a:solidFill>
                  <a:srgbClr val="922223"/>
                </a:solidFill>
                <a:latin typeface="+mj-lt"/>
              </a:rPr>
              <a:t>. Центр БЛИЦ, 1997. – 246 с. </a:t>
            </a:r>
            <a:endParaRPr lang="ru-RU" sz="2000" dirty="0" smtClean="0">
              <a:solidFill>
                <a:srgbClr val="990033"/>
              </a:solidFill>
              <a:latin typeface="+mj-lt"/>
            </a:endParaRPr>
          </a:p>
        </p:txBody>
      </p:sp>
      <p:pic>
        <p:nvPicPr>
          <p:cNvPr id="3584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844675"/>
            <a:ext cx="2592388" cy="3884613"/>
          </a:xfrm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Содержимое 3"/>
          <p:cNvSpPr>
            <a:spLocks noGrp="1"/>
          </p:cNvSpPr>
          <p:nvPr>
            <p:ph sz="half" idx="2"/>
          </p:nvPr>
        </p:nvSpPr>
        <p:spPr>
          <a:xfrm>
            <a:off x="4716463" y="1484313"/>
            <a:ext cx="4038600" cy="4681537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sz="1600" smtClean="0">
                <a:cs typeface="Arial" charset="0"/>
              </a:rPr>
              <a:t>     </a:t>
            </a:r>
            <a:r>
              <a:rPr lang="ru-RU" sz="1800" smtClean="0">
                <a:cs typeface="Arial" charset="0"/>
              </a:rPr>
              <a:t>Книга известного петербургского писателя Д.А. Гранина объединила его статьи, посвящённые истории Петербурга от петровских времён до современности, удивительной роли "северной столицы" России в развитии русской культуры, а также портреты выдающихся деятелей культуры, науки и искусства XX века Д.С. Лихачёва, А.Д. Сахарова, П.Л. Капицы, А.А. Любищева и др., литературные эссе о классиках русской литературы А.С. Пушкине, Ф.М. Достоевском, Л.Н. Толстом, А.П. Чехове, И.А. Бунине.</a:t>
            </a:r>
          </a:p>
        </p:txBody>
      </p:sp>
      <p:sp>
        <p:nvSpPr>
          <p:cNvPr id="36867" name="TextBox 6"/>
          <p:cNvSpPr txBox="1">
            <a:spLocks noChangeArrowheads="1"/>
          </p:cNvSpPr>
          <p:nvPr/>
        </p:nvSpPr>
        <p:spPr bwMode="auto">
          <a:xfrm>
            <a:off x="285750" y="285750"/>
            <a:ext cx="8572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2000" b="1" dirty="0" smtClean="0">
                <a:solidFill>
                  <a:srgbClr val="922223"/>
                </a:solidFill>
                <a:latin typeface="+mj-lt"/>
              </a:rPr>
              <a:t>Гранин, Д.А. </a:t>
            </a:r>
            <a:r>
              <a:rPr lang="ru-RU" sz="2000" dirty="0" smtClean="0">
                <a:solidFill>
                  <a:srgbClr val="922223"/>
                </a:solidFill>
                <a:latin typeface="+mj-lt"/>
              </a:rPr>
              <a:t>Тайный знак Петербурга / Д.А. Гранин. – СПб.: </a:t>
            </a:r>
            <a:r>
              <a:rPr lang="en-US" sz="2000" dirty="0" smtClean="0">
                <a:solidFill>
                  <a:srgbClr val="922223"/>
                </a:solidFill>
                <a:latin typeface="+mj-lt"/>
              </a:rPr>
              <a:t>Logos</a:t>
            </a:r>
            <a:r>
              <a:rPr lang="ru-RU" sz="2000" dirty="0" smtClean="0">
                <a:solidFill>
                  <a:srgbClr val="922223"/>
                </a:solidFill>
                <a:latin typeface="+mj-lt"/>
              </a:rPr>
              <a:t>, </a:t>
            </a:r>
            <a:r>
              <a:rPr lang="en-US" sz="2000" dirty="0" smtClean="0">
                <a:solidFill>
                  <a:srgbClr val="922223"/>
                </a:solidFill>
                <a:latin typeface="+mj-lt"/>
              </a:rPr>
              <a:t>2000</a:t>
            </a:r>
            <a:r>
              <a:rPr lang="ru-RU" sz="2000" dirty="0" smtClean="0">
                <a:solidFill>
                  <a:srgbClr val="922223"/>
                </a:solidFill>
                <a:latin typeface="+mj-lt"/>
              </a:rPr>
              <a:t>. – </a:t>
            </a:r>
            <a:r>
              <a:rPr lang="en-US" sz="2000" dirty="0" smtClean="0">
                <a:solidFill>
                  <a:srgbClr val="922223"/>
                </a:solidFill>
                <a:latin typeface="+mj-lt"/>
              </a:rPr>
              <a:t>608</a:t>
            </a:r>
            <a:r>
              <a:rPr lang="ru-RU" sz="2000" dirty="0" smtClean="0">
                <a:solidFill>
                  <a:srgbClr val="922223"/>
                </a:solidFill>
                <a:latin typeface="+mj-lt"/>
              </a:rPr>
              <a:t> с. – (Знаменитые петербуржцы о городе и людях).</a:t>
            </a:r>
            <a:endParaRPr lang="ru-RU" sz="2000" dirty="0" smtClean="0">
              <a:solidFill>
                <a:srgbClr val="990033"/>
              </a:solidFill>
              <a:latin typeface="+mj-lt"/>
            </a:endParaRPr>
          </a:p>
        </p:txBody>
      </p:sp>
      <p:pic>
        <p:nvPicPr>
          <p:cNvPr id="36868" name="Объект 5" descr="C:\Users\User.ЧИТАЛЬНЫЙЗАЛ1-П\Desktop\гранин-3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2" r="2673" b="31323"/>
          <a:stretch>
            <a:fillRect/>
          </a:stretch>
        </p:blipFill>
        <p:spPr>
          <a:xfrm>
            <a:off x="1042988" y="1916113"/>
            <a:ext cx="2665412" cy="3889375"/>
          </a:xfrm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Содержимое 3"/>
          <p:cNvSpPr>
            <a:spLocks noGrp="1"/>
          </p:cNvSpPr>
          <p:nvPr>
            <p:ph sz="half" idx="2"/>
          </p:nvPr>
        </p:nvSpPr>
        <p:spPr>
          <a:xfrm>
            <a:off x="4716463" y="1484313"/>
            <a:ext cx="4038600" cy="4681537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sz="1800" smtClean="0">
                <a:solidFill>
                  <a:srgbClr val="000000"/>
                </a:solidFill>
              </a:rPr>
              <a:t>     В данных материалах поднимаются наиболее актуальные проблемы духовной жизни нашего общества, анализируются истоки уродливых явлений в его развитии, рассматривается роль литературы и искусства в повышении нравственного здоровья граждан.    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1800" smtClean="0">
                <a:solidFill>
                  <a:srgbClr val="000000"/>
                </a:solidFill>
              </a:rPr>
              <a:t>     Читателя, несомненно, заинтересуют литературные портреты, содержащие блестящие примеры гражданского мужества, человеческого достоинства, порядочности, проявленные героями в сложных жизненных обстоятельствах.</a:t>
            </a:r>
            <a:endParaRPr lang="ru-RU" sz="1800" smtClean="0">
              <a:cs typeface="Arial" charset="0"/>
            </a:endParaRPr>
          </a:p>
        </p:txBody>
      </p:sp>
      <p:sp>
        <p:nvSpPr>
          <p:cNvPr id="37891" name="TextBox 6"/>
          <p:cNvSpPr txBox="1">
            <a:spLocks noChangeArrowheads="1"/>
          </p:cNvSpPr>
          <p:nvPr/>
        </p:nvSpPr>
        <p:spPr bwMode="auto">
          <a:xfrm>
            <a:off x="273050" y="333375"/>
            <a:ext cx="8572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2000" b="1" dirty="0" smtClean="0">
                <a:solidFill>
                  <a:srgbClr val="922223"/>
                </a:solidFill>
                <a:latin typeface="+mj-lt"/>
              </a:rPr>
              <a:t>Гранин, Д.А. </a:t>
            </a:r>
            <a:r>
              <a:rPr lang="ru-RU" sz="2000" dirty="0" smtClean="0">
                <a:solidFill>
                  <a:srgbClr val="922223"/>
                </a:solidFill>
                <a:latin typeface="+mj-lt"/>
              </a:rPr>
              <a:t>Точка опоры : статьи, беседы, портреты / Д.А. Гранин. – М.: Изд-во АПН, 1989. – 319 с.: </a:t>
            </a:r>
            <a:r>
              <a:rPr lang="ru-RU" sz="2000" dirty="0" err="1" smtClean="0">
                <a:solidFill>
                  <a:srgbClr val="922223"/>
                </a:solidFill>
                <a:latin typeface="+mj-lt"/>
              </a:rPr>
              <a:t>фотоил</a:t>
            </a:r>
            <a:r>
              <a:rPr lang="ru-RU" sz="2000" dirty="0" smtClean="0">
                <a:solidFill>
                  <a:srgbClr val="922223"/>
                </a:solidFill>
                <a:latin typeface="+mj-lt"/>
              </a:rPr>
              <a:t>. </a:t>
            </a:r>
            <a:endParaRPr lang="ru-RU" sz="2000" dirty="0" smtClean="0">
              <a:solidFill>
                <a:srgbClr val="990033"/>
              </a:solidFill>
              <a:latin typeface="+mj-lt"/>
            </a:endParaRPr>
          </a:p>
        </p:txBody>
      </p:sp>
      <p:pic>
        <p:nvPicPr>
          <p:cNvPr id="37892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916113"/>
            <a:ext cx="2728913" cy="3889375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Содержимое 3"/>
          <p:cNvSpPr>
            <a:spLocks noGrp="1"/>
          </p:cNvSpPr>
          <p:nvPr>
            <p:ph sz="half" idx="2"/>
          </p:nvPr>
        </p:nvSpPr>
        <p:spPr>
          <a:xfrm>
            <a:off x="4716463" y="1484313"/>
            <a:ext cx="4038600" cy="4681537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sz="1800" smtClean="0">
                <a:solidFill>
                  <a:srgbClr val="000000"/>
                </a:solidFill>
                <a:latin typeface="Helvetica" pitchFamily="34" charset="0"/>
              </a:rPr>
              <a:t>     </a:t>
            </a:r>
            <a:r>
              <a:rPr lang="ru-RU" sz="2000" smtClean="0">
                <a:solidFill>
                  <a:srgbClr val="000000"/>
                </a:solidFill>
              </a:rPr>
              <a:t>В книгу Даниила Гранина включены литературные эссе, посвящённые русским классикам (А.С. Пушкину, Ф.М. Достоевскому, Л.Н. Толстому, А.М. Горькому, И.А. Бунину), а также автобиографическая повесть "Обратный билет" и путевые заметки "Чужой дневник" .</a:t>
            </a:r>
            <a:endParaRPr lang="ru-RU" sz="2000" smtClean="0">
              <a:cs typeface="Arial" charset="0"/>
            </a:endParaRPr>
          </a:p>
        </p:txBody>
      </p:sp>
      <p:sp>
        <p:nvSpPr>
          <p:cNvPr id="38915" name="TextBox 6"/>
          <p:cNvSpPr txBox="1">
            <a:spLocks noChangeArrowheads="1"/>
          </p:cNvSpPr>
          <p:nvPr/>
        </p:nvSpPr>
        <p:spPr bwMode="auto">
          <a:xfrm>
            <a:off x="285750" y="333375"/>
            <a:ext cx="8572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2000" b="1" dirty="0" smtClean="0">
                <a:solidFill>
                  <a:srgbClr val="922223"/>
                </a:solidFill>
                <a:latin typeface="+mj-lt"/>
              </a:rPr>
              <a:t>Гранин, Д.А. </a:t>
            </a:r>
            <a:r>
              <a:rPr lang="ru-RU" sz="2000" dirty="0" smtClean="0">
                <a:solidFill>
                  <a:srgbClr val="922223"/>
                </a:solidFill>
                <a:latin typeface="+mj-lt"/>
              </a:rPr>
              <a:t>Тринадцать ступенек : повести, эссе / Д.А. Гранин. – Л.: Советский писатель, 1984. – 304 с. </a:t>
            </a:r>
            <a:endParaRPr lang="ru-RU" sz="2000" dirty="0" smtClean="0">
              <a:solidFill>
                <a:srgbClr val="990033"/>
              </a:solidFill>
              <a:latin typeface="+mj-lt"/>
            </a:endParaRPr>
          </a:p>
        </p:txBody>
      </p:sp>
      <p:pic>
        <p:nvPicPr>
          <p:cNvPr id="38916" name="Объект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4" r="12135"/>
          <a:stretch>
            <a:fillRect/>
          </a:stretch>
        </p:blipFill>
        <p:spPr>
          <a:xfrm>
            <a:off x="1042988" y="1989138"/>
            <a:ext cx="2592387" cy="3671887"/>
          </a:xfrm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Содержимое 3"/>
          <p:cNvSpPr>
            <a:spLocks noGrp="1"/>
          </p:cNvSpPr>
          <p:nvPr>
            <p:ph sz="half" idx="2"/>
          </p:nvPr>
        </p:nvSpPr>
        <p:spPr>
          <a:xfrm>
            <a:off x="4716463" y="1484313"/>
            <a:ext cx="4038600" cy="4681537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sz="1800" smtClean="0">
                <a:solidFill>
                  <a:srgbClr val="000000"/>
                </a:solidFill>
              </a:rPr>
              <a:t>     </a:t>
            </a:r>
            <a:r>
              <a:rPr lang="ru-RU" sz="1800" smtClean="0">
                <a:cs typeface="Arial" charset="0"/>
              </a:rPr>
              <a:t>Эта книга представляет собой завещание, недовыполненное задание, эстафетную палочку, которую Д.А. Гранин, болеющий за судьбу страны и остановленный смертью на бегу, передаёт нам, своим читателям.</a:t>
            </a:r>
            <a:br>
              <a:rPr lang="ru-RU" sz="1800" smtClean="0">
                <a:cs typeface="Arial" charset="0"/>
              </a:rPr>
            </a:br>
            <a:r>
              <a:rPr lang="ru-RU" sz="1800" smtClean="0">
                <a:cs typeface="Arial" charset="0"/>
              </a:rPr>
              <a:t>     Большинство его размышлений напрямую касаются современных общественных проблем, решение которых требует, для начала, определённого, твёрдого к ним отношения. Именно этим Гранин и занимается. На основе своего, во многом уникального и потому чрезвычайно интересного опыта.</a:t>
            </a:r>
          </a:p>
        </p:txBody>
      </p:sp>
      <p:sp>
        <p:nvSpPr>
          <p:cNvPr id="39939" name="TextBox 6"/>
          <p:cNvSpPr txBox="1">
            <a:spLocks noChangeArrowheads="1"/>
          </p:cNvSpPr>
          <p:nvPr/>
        </p:nvSpPr>
        <p:spPr bwMode="auto">
          <a:xfrm>
            <a:off x="285750" y="404813"/>
            <a:ext cx="8572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2000" b="1" dirty="0" smtClean="0">
                <a:solidFill>
                  <a:srgbClr val="922223"/>
                </a:solidFill>
                <a:latin typeface="+mj-lt"/>
              </a:rPr>
              <a:t>Гранин, Д.А. </a:t>
            </a:r>
            <a:r>
              <a:rPr lang="ru-RU" sz="2000" dirty="0" smtClean="0">
                <a:solidFill>
                  <a:srgbClr val="922223"/>
                </a:solidFill>
                <a:latin typeface="+mj-lt"/>
              </a:rPr>
              <a:t>Чужой дневник: повести, рассказы / Д.А. Гранин. – М.: Современник 1983. – 655 с. </a:t>
            </a:r>
            <a:endParaRPr lang="ru-RU" sz="2000" dirty="0" smtClean="0">
              <a:solidFill>
                <a:srgbClr val="990033"/>
              </a:solidFill>
              <a:latin typeface="+mj-lt"/>
            </a:endParaRPr>
          </a:p>
        </p:txBody>
      </p:sp>
      <p:pic>
        <p:nvPicPr>
          <p:cNvPr id="39940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0"/>
          <a:stretch>
            <a:fillRect/>
          </a:stretch>
        </p:blipFill>
        <p:spPr>
          <a:xfrm>
            <a:off x="971550" y="1916113"/>
            <a:ext cx="2592388" cy="3816350"/>
          </a:xfrm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sz="1800" dirty="0" smtClean="0">
                <a:latin typeface="Arial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ru-RU" sz="1800" dirty="0" smtClean="0">
                <a:ea typeface="Calibri" pitchFamily="34" charset="0"/>
                <a:cs typeface="Times New Roman" pitchFamily="18" charset="0"/>
              </a:rPr>
              <a:t>Книга включает четыре документальные повести. За одну из них – о политруке роты Клавдии </a:t>
            </a:r>
            <a:r>
              <a:rPr lang="ru-RU" sz="1800" dirty="0" err="1" smtClean="0">
                <a:ea typeface="Calibri" pitchFamily="34" charset="0"/>
                <a:cs typeface="Times New Roman" pitchFamily="18" charset="0"/>
              </a:rPr>
              <a:t>Вилор</a:t>
            </a:r>
            <a:r>
              <a:rPr lang="ru-RU" sz="1800" dirty="0" smtClean="0">
                <a:ea typeface="Calibri" pitchFamily="34" charset="0"/>
                <a:cs typeface="Times New Roman" pitchFamily="18" charset="0"/>
              </a:rPr>
              <a:t>, автор удостоен Государственной премии СССР. Три повести посвящены людям науки: "Эта странная жизнь", "Размышления перед портретом, которого нет" и "Повесть об одном учёном и одном императоре".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sz="18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800" dirty="0" smtClean="0">
                <a:ea typeface="Calibri" pitchFamily="34" charset="0"/>
                <a:cs typeface="Times New Roman" pitchFamily="18" charset="0"/>
              </a:rPr>
              <a:t>    Все они, идёт ли речь о наших современниках или о людях прошлых времён, рассказывают о ярких, незаурядных, поучительных судьбах.</a:t>
            </a:r>
          </a:p>
          <a:p>
            <a:pPr eaLnBrk="1" hangingPunct="1">
              <a:defRPr/>
            </a:pPr>
            <a:endParaRPr lang="ru-RU" dirty="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50" y="285750"/>
            <a:ext cx="85725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Гранин, Д.А.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Это странная жизнь / Д.А. Гранин. – М.: Советская Россия, 1982. – 256 с.: 1 л. </a:t>
            </a:r>
            <a:r>
              <a:rPr lang="ru-RU" sz="2000" dirty="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портр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.</a:t>
            </a:r>
          </a:p>
        </p:txBody>
      </p:sp>
      <p:pic>
        <p:nvPicPr>
          <p:cNvPr id="40964" name="Объект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1"/>
          <a:stretch>
            <a:fillRect/>
          </a:stretch>
        </p:blipFill>
        <p:spPr>
          <a:xfrm>
            <a:off x="1116013" y="1989138"/>
            <a:ext cx="2519362" cy="3600450"/>
          </a:xfrm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ъект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defRPr/>
            </a:pPr>
            <a:r>
              <a:rPr lang="en-US" sz="2000" dirty="0" smtClean="0">
                <a:latin typeface="+mj-lt"/>
              </a:rPr>
              <a:t>@</a:t>
            </a:r>
            <a:r>
              <a:rPr lang="ru-RU" sz="2000" dirty="0" smtClean="0">
                <a:latin typeface="+mj-lt"/>
              </a:rPr>
              <a:t> Центральная городская библиотека им. М.И. Ладынского. 2019</a:t>
            </a:r>
          </a:p>
          <a:p>
            <a:pPr>
              <a:defRPr/>
            </a:pPr>
            <a:endParaRPr lang="ru-RU" sz="2000" dirty="0" smtClean="0">
              <a:latin typeface="+mj-lt"/>
            </a:endParaRPr>
          </a:p>
          <a:p>
            <a:pPr>
              <a:defRPr/>
            </a:pPr>
            <a:endParaRPr lang="ru-RU" sz="2000" dirty="0">
              <a:latin typeface="+mj-lt"/>
            </a:endParaRPr>
          </a:p>
          <a:p>
            <a:pPr>
              <a:defRPr/>
            </a:pPr>
            <a:r>
              <a:rPr lang="ru-RU" sz="1800" dirty="0" smtClean="0">
                <a:latin typeface="+mj-lt"/>
              </a:rPr>
              <a:t>Составитель: Костина А.Е., главный библиограф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/>
          <a:lstStyle/>
          <a:p>
            <a:pPr eaLnBrk="1" hangingPunct="1"/>
            <a:r>
              <a:rPr lang="ru-RU" sz="1400" smtClean="0">
                <a:ea typeface="Calibri" pitchFamily="34" charset="0"/>
                <a:cs typeface="Times New Roman" pitchFamily="18" charset="0"/>
              </a:rPr>
              <a:t>В первый том вошли повесть "Генерал Коммуны" и роман "Искатели".</a:t>
            </a:r>
          </a:p>
          <a:p>
            <a:pPr eaLnBrk="1" hangingPunct="1"/>
            <a:r>
              <a:rPr lang="ru-RU" sz="1400" smtClean="0">
                <a:ea typeface="Calibri" pitchFamily="34" charset="0"/>
                <a:cs typeface="Times New Roman" pitchFamily="18" charset="0"/>
              </a:rPr>
              <a:t>Во второй том входят роман "Иду на грозу" и путевые очерки: "Месяц вверх ногами", "Прекрасная Ута", "Примечания к путеводителю" и "Сад камней".</a:t>
            </a:r>
          </a:p>
          <a:p>
            <a:pPr eaLnBrk="1" hangingPunct="1"/>
            <a:r>
              <a:rPr lang="ru-RU" sz="1400" smtClean="0">
                <a:ea typeface="Calibri" pitchFamily="34" charset="0"/>
                <a:cs typeface="Times New Roman" pitchFamily="18" charset="0"/>
              </a:rPr>
              <a:t>В третий том входят произведения, написанные в разные годы (1949-1973). Это рассказы и повести о людях науки, о любви, об ответственности перед памятью погибших на войне, размышления писателя, вызванные "Медным всадником" и "Моцартом и Сальери" А.С. Пушкина и т. д. </a:t>
            </a:r>
          </a:p>
          <a:p>
            <a:pPr eaLnBrk="1" hangingPunct="1"/>
            <a:r>
              <a:rPr lang="ru-RU" sz="1400" smtClean="0">
                <a:ea typeface="Calibri" pitchFamily="34" charset="0"/>
                <a:cs typeface="Times New Roman" pitchFamily="18" charset="0"/>
              </a:rPr>
              <a:t>В четвёртый том вошли наиболее известные повести писателя "Эта странная жизнь", "Клавдия Вилор", "Обратный билет", созданные им в 1970-е годы, и роман "Картина".</a:t>
            </a:r>
          </a:p>
          <a:p>
            <a:pPr eaLnBrk="1" hangingPunct="1"/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50" y="285750"/>
            <a:ext cx="85725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Гранин, Д.А.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Собрание сочинений : в 4 т. / Д.А. Гранин. – Л.: Художественная литература, 1979-1980.</a:t>
            </a:r>
          </a:p>
        </p:txBody>
      </p:sp>
      <p:pic>
        <p:nvPicPr>
          <p:cNvPr id="15364" name="Содержимое 9" descr="tn_66182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700213"/>
            <a:ext cx="2859088" cy="4143375"/>
          </a:xfrm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/>
          <a:lstStyle/>
          <a:p>
            <a:pPr eaLnBrk="1" hangingPunct="1"/>
            <a:r>
              <a:rPr lang="ru-RU" sz="1200" smtClean="0">
                <a:ea typeface="Calibri" pitchFamily="34" charset="0"/>
                <a:cs typeface="Times New Roman" pitchFamily="18" charset="0"/>
              </a:rPr>
              <a:t>Первый том содержит "Автобиографии" автора, роман "Иду на грозу" и повести "Место для памятника", "Кто-то должен" и "Эта странная жизнь". </a:t>
            </a:r>
          </a:p>
          <a:p>
            <a:pPr eaLnBrk="1" hangingPunct="1"/>
            <a:r>
              <a:rPr lang="ru-RU" sz="1200" smtClean="0">
                <a:ea typeface="Calibri" pitchFamily="34" charset="0"/>
                <a:cs typeface="Times New Roman" pitchFamily="18" charset="0"/>
              </a:rPr>
              <a:t>Во второй том Собрания сочинений Даниила Александровича Гранина включены повести и рассказы – "Дождь в чужом городе", "Ты взвешен на весах...", "Собственное мнение", "Первый посетитель", "Обратный билет" и "Чужой дневник", а также циклы путевой прозы – "Месяц вверх ногами", "Прекрасная Ута", "Сад камней" и др.  </a:t>
            </a:r>
          </a:p>
          <a:p>
            <a:pPr eaLnBrk="1" hangingPunct="1"/>
            <a:r>
              <a:rPr lang="ru-RU" sz="1200" smtClean="0">
                <a:ea typeface="Calibri" pitchFamily="34" charset="0"/>
                <a:cs typeface="Times New Roman" pitchFamily="18" charset="0"/>
              </a:rPr>
              <a:t>Том 3 содержит повести "Зубр", "Наш комбат", "Клавдия Вилор" и другие, а также цикл рассказов "Молодая война" и "Запретная глава". </a:t>
            </a:r>
          </a:p>
          <a:p>
            <a:pPr eaLnBrk="1" hangingPunct="1"/>
            <a:r>
              <a:rPr lang="ru-RU" sz="1200" smtClean="0">
                <a:ea typeface="Calibri" pitchFamily="34" charset="0"/>
                <a:cs typeface="Times New Roman" pitchFamily="18" charset="0"/>
              </a:rPr>
              <a:t>Четвёртый том содержит, помимо романа "Картина", повести "Однофамилец" и "Повесть об одном учёном и одном императоре". </a:t>
            </a:r>
          </a:p>
          <a:p>
            <a:pPr eaLnBrk="1" hangingPunct="1"/>
            <a:r>
              <a:rPr lang="ru-RU" sz="1200" smtClean="0">
                <a:ea typeface="Calibri" pitchFamily="34" charset="0"/>
                <a:cs typeface="Times New Roman" pitchFamily="18" charset="0"/>
              </a:rPr>
              <a:t>В 5 том вошли роман "Искатели" (1954), а также повести, рассказы и эссе разных лет: "Размышления перед портретом, которого нет", "Ленинградский каталог", "Священный дар" и другие.</a:t>
            </a:r>
          </a:p>
          <a:p>
            <a:pPr eaLnBrk="1" hangingPunct="1"/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50" y="285750"/>
            <a:ext cx="85725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Гранин, Д.А.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Собрание сочинений : в 5 т. / Д.А. Гранин. – Л.: Художественная литература, 1989-1990. </a:t>
            </a:r>
          </a:p>
        </p:txBody>
      </p:sp>
      <p:pic>
        <p:nvPicPr>
          <p:cNvPr id="16388" name="Содержимое 5" descr="39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700213"/>
            <a:ext cx="2938462" cy="4195762"/>
          </a:xfrm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sz="1400" smtClean="0">
                <a:solidFill>
                  <a:srgbClr val="333333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ru-RU" sz="1400" smtClean="0">
                <a:ea typeface="Calibri" pitchFamily="34" charset="0"/>
                <a:cs typeface="Times New Roman" pitchFamily="18" charset="0"/>
              </a:rPr>
              <a:t>В 1956 году мир облетела сенсационная новость: двое талантливых американских учёных, инженеров-радиотехников, крупных специалистов в области электронной и военной промышленности – Джоэл Барр и Альфред Сарант, – преследуемые ЦРУ, бежали в Советский Союз. Все годы жизни в СССР их реальная биография была строго засекречена, и мало кто знал, что они работали на советскую разведку ещё со времён Второй мировой войны, передавая русским сверхсекретные данные об американском оружии… </a:t>
            </a:r>
            <a:br>
              <a:rPr lang="ru-RU" sz="1400" smtClean="0">
                <a:ea typeface="Calibri" pitchFamily="34" charset="0"/>
                <a:cs typeface="Times New Roman" pitchFamily="18" charset="0"/>
              </a:rPr>
            </a:br>
            <a:r>
              <a:rPr lang="ru-RU" sz="1400" smtClean="0">
                <a:ea typeface="Calibri" pitchFamily="34" charset="0"/>
                <a:cs typeface="Times New Roman" pitchFamily="18" charset="0"/>
              </a:rPr>
              <a:t>     Судьба этих людей не случайно привлекла внимание Даниила Гранина (у него они выведены под именами Джо Берт и Андреа Костас). Помимо всего прочего он знал их лично…</a:t>
            </a:r>
            <a:r>
              <a:rPr lang="ru-RU" sz="2800" smtClean="0">
                <a:ea typeface="Calibri" pitchFamily="34" charset="0"/>
                <a:cs typeface="Times New Roman" pitchFamily="18" charset="0"/>
              </a:rPr>
              <a:t/>
            </a:r>
            <a:br>
              <a:rPr lang="ru-RU" sz="2800" smtClean="0">
                <a:ea typeface="Calibri" pitchFamily="34" charset="0"/>
                <a:cs typeface="Times New Roman" pitchFamily="18" charset="0"/>
              </a:rPr>
            </a:b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50" y="285750"/>
            <a:ext cx="85725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Гранин, Д.А.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Бегство в Россию / Д.А. Гранин. – М.: ОЛМА </a:t>
            </a:r>
            <a:r>
              <a:rPr lang="ru-RU" sz="2000" dirty="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Медиа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 Групп, 2014. – 512 с. </a:t>
            </a:r>
          </a:p>
        </p:txBody>
      </p:sp>
      <p:pic>
        <p:nvPicPr>
          <p:cNvPr id="17412" name="Содержимое 7" descr="orig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700213"/>
            <a:ext cx="2862262" cy="4144962"/>
          </a:xfrm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sz="1800" smtClean="0">
                <a:ea typeface="Calibri" pitchFamily="34" charset="0"/>
                <a:cs typeface="Times New Roman" pitchFamily="18" charset="0"/>
              </a:rPr>
              <a:t>     Основываясь на большом фактическом материале – документах, письмах, воспоминаниях ленинградцев, переживших блокаду, – авторы рассказывают о мужестве защитников города, о героических и трагических днях обороны Ленинграда в годы Великой Отечественной войны.</a:t>
            </a:r>
            <a:r>
              <a:rPr lang="ru-RU" sz="2800" smtClean="0">
                <a:solidFill>
                  <a:srgbClr val="333333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sz="2800" smtClean="0">
                <a:solidFill>
                  <a:srgbClr val="333333"/>
                </a:solidFill>
                <a:ea typeface="Calibri" pitchFamily="34" charset="0"/>
                <a:cs typeface="Times New Roman" pitchFamily="18" charset="0"/>
              </a:rPr>
            </a:b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8435" name="TextBox 6"/>
          <p:cNvSpPr txBox="1">
            <a:spLocks noChangeArrowheads="1"/>
          </p:cNvSpPr>
          <p:nvPr/>
        </p:nvSpPr>
        <p:spPr bwMode="auto">
          <a:xfrm>
            <a:off x="285750" y="285750"/>
            <a:ext cx="8572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2000" b="1" dirty="0" smtClean="0">
                <a:solidFill>
                  <a:srgbClr val="922223"/>
                </a:solidFill>
                <a:latin typeface="+mj-lt"/>
              </a:rPr>
              <a:t>Гранин, Д.А. </a:t>
            </a:r>
            <a:r>
              <a:rPr lang="ru-RU" sz="2000" dirty="0" smtClean="0">
                <a:solidFill>
                  <a:srgbClr val="922223"/>
                </a:solidFill>
                <a:latin typeface="+mj-lt"/>
              </a:rPr>
              <a:t>Блокадная книга/ Д.А. Гранин, А. Адамович. – М.: Советский писатель, 1983. – 432 с. </a:t>
            </a:r>
          </a:p>
        </p:txBody>
      </p:sp>
      <p:pic>
        <p:nvPicPr>
          <p:cNvPr id="18436" name="Объект 5" descr="C:\Users\User.ЧИТАЛЬНЫЙЗАЛ1-П\Desktop\2833777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0" t="9091" r="27139" b="5334"/>
          <a:stretch>
            <a:fillRect/>
          </a:stretch>
        </p:blipFill>
        <p:spPr>
          <a:xfrm>
            <a:off x="900113" y="1628775"/>
            <a:ext cx="3024187" cy="4248150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sz="1400" smtClean="0">
                <a:ea typeface="Calibri" pitchFamily="34" charset="0"/>
                <a:cs typeface="Times New Roman" pitchFamily="18" charset="0"/>
              </a:rPr>
              <a:t>     Роман популярного прозаика позволяет заглянуть в глубь эпохи, называемой ныне Петровской, и написан на интереснейшем историческом материале, вобравшем малоизвестные широкой аудитории факты. </a:t>
            </a:r>
            <a:br>
              <a:rPr lang="ru-RU" sz="1400" smtClean="0">
                <a:ea typeface="Calibri" pitchFamily="34" charset="0"/>
                <a:cs typeface="Times New Roman" pitchFamily="18" charset="0"/>
              </a:rPr>
            </a:br>
            <a:r>
              <a:rPr lang="ru-RU" sz="1400" smtClean="0">
                <a:ea typeface="Calibri" pitchFamily="34" charset="0"/>
                <a:cs typeface="Times New Roman" pitchFamily="18" charset="0"/>
              </a:rPr>
              <a:t>Устремлённый к великой цели, свершающий судьбоносные для страны деяния, Пётр I представлен глобальной, всеевропейского масштаба фигурой. Однако для автора важнее показать внутренний облик императора: он детально исследует душевные качества Петра I, осмысливает переломные моменты его духовной жизни, раскрывает драматические страницы личной, в том числе семейной и любовной, биографии. </a:t>
            </a:r>
            <a:br>
              <a:rPr lang="ru-RU" sz="1400" smtClean="0">
                <a:ea typeface="Calibri" pitchFamily="34" charset="0"/>
                <a:cs typeface="Times New Roman" pitchFamily="18" charset="0"/>
              </a:rPr>
            </a:br>
            <a:r>
              <a:rPr lang="ru-RU" sz="1400" smtClean="0">
                <a:ea typeface="Calibri" pitchFamily="34" charset="0"/>
                <a:cs typeface="Times New Roman" pitchFamily="18" charset="0"/>
              </a:rPr>
              <a:t>     Произведение Д.А. Гранина необычно по форме и значительно по содержанию, написано ярким, образным языком, с большим уважением к главному герою.</a:t>
            </a:r>
            <a:r>
              <a:rPr lang="ru-RU" sz="2800" smtClean="0">
                <a:ea typeface="Calibri" pitchFamily="34" charset="0"/>
                <a:cs typeface="Times New Roman" pitchFamily="18" charset="0"/>
              </a:rPr>
              <a:t/>
            </a:r>
            <a:br>
              <a:rPr lang="ru-RU" sz="2800" smtClean="0">
                <a:ea typeface="Calibri" pitchFamily="34" charset="0"/>
                <a:cs typeface="Times New Roman" pitchFamily="18" charset="0"/>
              </a:rPr>
            </a:b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50" y="188913"/>
            <a:ext cx="85725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Гранин, Д.А.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Вечера с Петром Великим : Сообщения и свидетельства господина М. / Д.А. Гранин. – СПб.: Исторические иллюстрации, 2000. – 432 с. </a:t>
            </a:r>
          </a:p>
        </p:txBody>
      </p:sp>
      <p:pic>
        <p:nvPicPr>
          <p:cNvPr id="19460" name="Содержимое 7" descr="C:\Users\User.ЧИТАЛЬНЫЙЗАЛ1-П\Desktop\1007417454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0125" y="1785938"/>
            <a:ext cx="2851150" cy="4071937"/>
          </a:xfrm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ru-RU" sz="2000" smtClean="0">
                <a:ea typeface="Calibri" pitchFamily="34" charset="0"/>
                <a:cs typeface="Arial" charset="0"/>
              </a:rPr>
              <a:t>В сборник входят повести Даниила Гранина, посвящённые творческим исканиям учёных, нравственным проблемам, стоящим перед советской интеллигенцией.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7" name="TextBox 6"/>
          <p:cNvSpPr txBox="1"/>
          <p:nvPr/>
        </p:nvSpPr>
        <p:spPr>
          <a:xfrm>
            <a:off x="285750" y="285750"/>
            <a:ext cx="85725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Гранин, Д.А.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Дождь в чужом городе : повести / Д.А. Гранин. – Л.: Художественная литература, 1977. – 448 с. </a:t>
            </a:r>
          </a:p>
        </p:txBody>
      </p:sp>
      <p:pic>
        <p:nvPicPr>
          <p:cNvPr id="20484" name="Содержимое 7" descr="c38e09595e40517c6647304c9052a8f5aa2ec52bmax.jpe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9"/>
          <a:stretch>
            <a:fillRect/>
          </a:stretch>
        </p:blipFill>
        <p:spPr>
          <a:xfrm>
            <a:off x="900113" y="1773238"/>
            <a:ext cx="2952750" cy="4108450"/>
          </a:xfrm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sz="2000" dirty="0" smtClean="0">
                <a:latin typeface="Arial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В сборник, наряду c известными повестями "Клавдия </a:t>
            </a:r>
            <a:r>
              <a:rPr lang="ru-RU" sz="2000" dirty="0" err="1" smtClean="0">
                <a:ea typeface="Calibri" pitchFamily="34" charset="0"/>
                <a:cs typeface="Times New Roman" pitchFamily="18" charset="0"/>
              </a:rPr>
              <a:t>Вилор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" и "Наш комбат", включены произведения разных лет, посвящённые Великой Отечественной войне: "Смерть интенданта", "Молоко на траве", "Солдат на КП", "Пленные", "Дом на Фонтанке", "Прекрасная </a:t>
            </a:r>
            <a:r>
              <a:rPr lang="ru-RU" sz="2000" dirty="0" err="1" smtClean="0">
                <a:ea typeface="Calibri" pitchFamily="34" charset="0"/>
                <a:cs typeface="Times New Roman" pitchFamily="18" charset="0"/>
              </a:rPr>
              <a:t>Ута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" и "Ещё заметен след".</a:t>
            </a:r>
          </a:p>
          <a:p>
            <a:pPr eaLnBrk="1" hangingPunct="1">
              <a:defRPr/>
            </a:pPr>
            <a:endParaRPr lang="ru-RU" dirty="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50" y="285750"/>
            <a:ext cx="85725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Гранин, Д.А.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Ещё заметен след / Д.А. Гранин. – Л.: Советский писатель, 1985. – 368 с. </a:t>
            </a:r>
          </a:p>
        </p:txBody>
      </p:sp>
      <p:pic>
        <p:nvPicPr>
          <p:cNvPr id="21508" name="Содержимое 5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844675"/>
            <a:ext cx="2808288" cy="4032250"/>
          </a:xfrm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578</TotalTime>
  <Words>2376</Words>
  <Application>Microsoft Office PowerPoint</Application>
  <PresentationFormat>Экран (4:3)</PresentationFormat>
  <Paragraphs>86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8" baseType="lpstr">
      <vt:lpstr>Arial</vt:lpstr>
      <vt:lpstr>Georgia</vt:lpstr>
      <vt:lpstr>Wingdings 2</vt:lpstr>
      <vt:lpstr>Wingdings</vt:lpstr>
      <vt:lpstr>Calibri</vt:lpstr>
      <vt:lpstr>Times New Roman</vt:lpstr>
      <vt:lpstr>Verdana</vt:lpstr>
      <vt:lpstr>Helvetica</vt:lpstr>
      <vt:lpstr>Официальная</vt:lpstr>
      <vt:lpstr>ИСКАТЕЛЬ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ИСКАТЕЛЬ</dc:title>
  <dc:creator>YourScr</dc:creator>
  <cp:lastModifiedBy>SEMEon</cp:lastModifiedBy>
  <cp:revision>68</cp:revision>
  <dcterms:created xsi:type="dcterms:W3CDTF">2019-01-19T11:48:35Z</dcterms:created>
  <dcterms:modified xsi:type="dcterms:W3CDTF">2020-10-01T04:21:36Z</dcterms:modified>
</cp:coreProperties>
</file>